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04" r:id="rId2"/>
    <p:sldId id="259" r:id="rId3"/>
    <p:sldId id="282" r:id="rId4"/>
    <p:sldId id="291" r:id="rId5"/>
    <p:sldId id="290" r:id="rId6"/>
    <p:sldId id="261" r:id="rId7"/>
    <p:sldId id="303" r:id="rId8"/>
    <p:sldId id="293" r:id="rId9"/>
    <p:sldId id="294" r:id="rId10"/>
    <p:sldId id="296" r:id="rId11"/>
    <p:sldId id="298" r:id="rId12"/>
    <p:sldId id="297" r:id="rId13"/>
    <p:sldId id="299" r:id="rId14"/>
    <p:sldId id="300" r:id="rId15"/>
    <p:sldId id="301" r:id="rId16"/>
    <p:sldId id="302" r:id="rId17"/>
    <p:sldId id="295" r:id="rId18"/>
    <p:sldId id="274" r:id="rId19"/>
    <p:sldId id="285" r:id="rId20"/>
    <p:sldId id="292" r:id="rId21"/>
    <p:sldId id="284" r:id="rId22"/>
    <p:sldId id="286" r:id="rId23"/>
    <p:sldId id="262" r:id="rId24"/>
    <p:sldId id="263" r:id="rId25"/>
    <p:sldId id="264" r:id="rId26"/>
    <p:sldId id="258" r:id="rId27"/>
    <p:sldId id="266" r:id="rId28"/>
    <p:sldId id="287" r:id="rId29"/>
    <p:sldId id="267" r:id="rId30"/>
    <p:sldId id="288" r:id="rId31"/>
    <p:sldId id="265" r:id="rId32"/>
    <p:sldId id="269" r:id="rId33"/>
    <p:sldId id="276" r:id="rId34"/>
    <p:sldId id="279" r:id="rId35"/>
    <p:sldId id="305" r:id="rId36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FFCC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60" autoAdjust="0"/>
    <p:restoredTop sz="94607" autoAdjust="0"/>
  </p:normalViewPr>
  <p:slideViewPr>
    <p:cSldViewPr snapToGrid="0">
      <p:cViewPr varScale="1">
        <p:scale>
          <a:sx n="42" d="100"/>
          <a:sy n="42" d="100"/>
        </p:scale>
        <p:origin x="66" y="738"/>
      </p:cViewPr>
      <p:guideLst/>
    </p:cSldViewPr>
  </p:slideViewPr>
  <p:outlineViewPr>
    <p:cViewPr>
      <p:scale>
        <a:sx n="33" d="100"/>
        <a:sy n="33" d="100"/>
      </p:scale>
      <p:origin x="0" y="-2134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82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xmlns="" id="{E24F2345-EC98-4DA1-BEDE-E95562475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CC33E638-B8D4-466B-AD53-47551EDA16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36BE0C-1B25-45CE-95C9-D4524C9D317E}" type="datetime1">
              <a:rPr lang="es-ES" smtClean="0"/>
              <a:t>13/11/2020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C2889FA8-6777-4B9D-A1A9-C7DBF5FEA9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xmlns="" id="{404C72C3-43D9-4379-9293-03F53C8488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A9E2DD4-2E30-4434-A427-2EC50491079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0373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8496A05-01AE-4316-8AE9-CC47A2CB5F9D}" type="datetime1">
              <a:rPr lang="es-ES" noProof="0" smtClean="0"/>
              <a:t>13/11/2020</a:t>
            </a:fld>
            <a:endParaRPr lang="es-ES" noProof="0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8375C1-7C5C-42A2-80F2-05631BB3764E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725545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608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6154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7666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0671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0799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5152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2915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0940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3736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4393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8432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174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9659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3345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3772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47360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74578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6524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81998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0932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13689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5876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2792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28707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0374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1404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003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0022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8527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2854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9922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xmlns="" id="{16977C32-6781-4E43-B083-CC319C1A2B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rIns="1044000" rtlCol="0" anchor="ctr"/>
          <a:lstStyle>
            <a:lvl1pPr marL="0" indent="0" algn="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su foto aquí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4962525"/>
            <a:ext cx="5472000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3770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ción de números gran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xmlns="" id="{C4908609-0EC4-4718-AC46-A50BB2DA333E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1790100" y="2701131"/>
            <a:ext cx="4113900" cy="282813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5" name="Marcador de posición de contenido 3">
            <a:extLst>
              <a:ext uri="{FF2B5EF4-FFF2-40B4-BE49-F238E27FC236}">
                <a16:creationId xmlns:a16="http://schemas.microsoft.com/office/drawing/2014/main" xmlns="" id="{C61EBC7C-80CF-489F-86B3-5894908189E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58100" y="2701131"/>
            <a:ext cx="4113900" cy="282813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xmlns="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3079" y="1728000"/>
            <a:ext cx="4122920" cy="735800"/>
          </a:xfrm>
          <a:noFill/>
        </p:spPr>
        <p:txBody>
          <a:bodyPr rtlCol="0" anchor="t"/>
          <a:lstStyle>
            <a:lvl1pPr marL="0" indent="0" algn="l"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867F0EAC-0FF4-447C-8EE4-2B107165DF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762" y="1722438"/>
            <a:ext cx="4104437" cy="735749"/>
          </a:xfrm>
        </p:spPr>
        <p:txBody>
          <a:bodyPr rtlCol="0" anchor="t"/>
          <a:lstStyle>
            <a:lvl1pPr marL="0" indent="0">
              <a:buNone/>
              <a:defRPr sz="54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2</a:t>
            </a:r>
          </a:p>
        </p:txBody>
      </p:sp>
      <p:sp>
        <p:nvSpPr>
          <p:cNvPr id="16" name="Marcador de texto 5">
            <a:extLst>
              <a:ext uri="{FF2B5EF4-FFF2-40B4-BE49-F238E27FC236}">
                <a16:creationId xmlns:a16="http://schemas.microsoft.com/office/drawing/2014/main" xmlns="" id="{DED90C13-8D49-4652-B68A-A0B5084BB4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417595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ción de números gran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3">
            <a:extLst>
              <a:ext uri="{FF2B5EF4-FFF2-40B4-BE49-F238E27FC236}">
                <a16:creationId xmlns:a16="http://schemas.microsoft.com/office/drawing/2014/main" xmlns="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93150"/>
            <a:ext cx="4348065" cy="4348065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Encabezado de la sección</a:t>
            </a:r>
          </a:p>
        </p:txBody>
      </p:sp>
      <p:sp>
        <p:nvSpPr>
          <p:cNvPr id="12" name="Marcador de texto 9">
            <a:extLst>
              <a:ext uri="{FF2B5EF4-FFF2-40B4-BE49-F238E27FC236}">
                <a16:creationId xmlns:a16="http://schemas.microsoft.com/office/drawing/2014/main" xmlns="" id="{C15F42E2-EE95-4479-80E9-94A75E9D6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67887"/>
            <a:ext cx="3998591" cy="3998591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es-ES" noProof="0"/>
              <a:t>Encabezado de la sección</a:t>
            </a:r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xmlns="" id="{4059823C-F505-4D2A-854E-5144BD58A7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207063"/>
            <a:ext cx="3120238" cy="31202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es-ES" noProof="0"/>
              <a:t>Encabezado de la sección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xmlns="" id="{B30FA196-A035-4908-BA51-B769293255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13" name="Marcador de texto 9">
            <a:extLst>
              <a:ext uri="{FF2B5EF4-FFF2-40B4-BE49-F238E27FC236}">
                <a16:creationId xmlns:a16="http://schemas.microsoft.com/office/drawing/2014/main" xmlns="" id="{38F1EEC3-A74E-4124-95F3-D8A27EA3DD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es-ES" noProof="0"/>
              <a:t>2</a:t>
            </a:r>
          </a:p>
        </p:txBody>
      </p:sp>
      <p:sp>
        <p:nvSpPr>
          <p:cNvPr id="14" name="Marcador de texto 9">
            <a:extLst>
              <a:ext uri="{FF2B5EF4-FFF2-40B4-BE49-F238E27FC236}">
                <a16:creationId xmlns:a16="http://schemas.microsoft.com/office/drawing/2014/main" xmlns="" id="{744F95B1-3E5D-46C4-846F-01E3035D1A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es-ES" noProof="0"/>
              <a:t>3</a:t>
            </a:r>
          </a:p>
        </p:txBody>
      </p:sp>
      <p:sp>
        <p:nvSpPr>
          <p:cNvPr id="16" name="Marcador de contenido 3">
            <a:extLst>
              <a:ext uri="{FF2B5EF4-FFF2-40B4-BE49-F238E27FC236}">
                <a16:creationId xmlns:a16="http://schemas.microsoft.com/office/drawing/2014/main" xmlns="" id="{39CDA933-12B5-44CD-BD16-C9589DE755E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sección</a:t>
            </a:r>
          </a:p>
        </p:txBody>
      </p:sp>
      <p:sp>
        <p:nvSpPr>
          <p:cNvPr id="17" name="Marcador de texto 5">
            <a:extLst>
              <a:ext uri="{FF2B5EF4-FFF2-40B4-BE49-F238E27FC236}">
                <a16:creationId xmlns:a16="http://schemas.microsoft.com/office/drawing/2014/main" xmlns="" id="{9751FCE0-5FA8-4E25-A4E7-8B2901F69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sección</a:t>
            </a:r>
          </a:p>
        </p:txBody>
      </p:sp>
      <p:sp>
        <p:nvSpPr>
          <p:cNvPr id="18" name="Marcador de texto 9">
            <a:extLst>
              <a:ext uri="{FF2B5EF4-FFF2-40B4-BE49-F238E27FC236}">
                <a16:creationId xmlns:a16="http://schemas.microsoft.com/office/drawing/2014/main" xmlns="" id="{0D97BC04-5B6C-4CFD-8184-7637C9A8F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sección</a:t>
            </a:r>
          </a:p>
        </p:txBody>
      </p:sp>
      <p:sp>
        <p:nvSpPr>
          <p:cNvPr id="22" name="Marcador de texto 5">
            <a:extLst>
              <a:ext uri="{FF2B5EF4-FFF2-40B4-BE49-F238E27FC236}">
                <a16:creationId xmlns:a16="http://schemas.microsoft.com/office/drawing/2014/main" xmlns="" id="{E7A8CB18-EF35-4644-9DDB-02D8B65EA5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89717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pacio comer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2436FA5D-088F-4BDE-ABD2-A640A8610900}"/>
              </a:ext>
            </a:extLst>
          </p:cNvPr>
          <p:cNvCxnSpPr/>
          <p:nvPr userDrawn="1"/>
        </p:nvCxnSpPr>
        <p:spPr>
          <a:xfrm>
            <a:off x="6096000" y="1319756"/>
            <a:ext cx="0" cy="46101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F5211B-014A-4E6E-98C7-FDAF785531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del título principal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0C2BCB80-6997-4274-AAFE-65C2CCFFFD1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624806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texto 5">
            <a:extLst>
              <a:ext uri="{FF2B5EF4-FFF2-40B4-BE49-F238E27FC236}">
                <a16:creationId xmlns:a16="http://schemas.microsoft.com/office/drawing/2014/main" xmlns="" id="{9A1FC84B-8A06-4879-86ED-47E43AAC9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cuadrante</a:t>
            </a: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4B975678-3DFA-4D26-9CF6-01294F7259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604660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cuadrante</a:t>
            </a: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xmlns="" id="{8B55997C-0304-482F-A7C3-8E50C8ED55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6039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cuadrante</a:t>
            </a:r>
          </a:p>
        </p:txBody>
      </p:sp>
      <p:sp>
        <p:nvSpPr>
          <p:cNvPr id="14" name="Marcador de texto 5">
            <a:extLst>
              <a:ext uri="{FF2B5EF4-FFF2-40B4-BE49-F238E27FC236}">
                <a16:creationId xmlns:a16="http://schemas.microsoft.com/office/drawing/2014/main" xmlns="" id="{E26AB0A6-DA7A-4EA3-9528-68FDBA8BF3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6039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cuadrante</a:t>
            </a:r>
          </a:p>
        </p:txBody>
      </p:sp>
    </p:spTree>
    <p:extLst>
      <p:ext uri="{BB962C8B-B14F-4D97-AF65-F5344CB8AC3E}">
        <p14:creationId xmlns:p14="http://schemas.microsoft.com/office/powerpoint/2010/main" val="966920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0211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xmlns="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728000"/>
            <a:ext cx="5472000" cy="435133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xmlns="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0000" y="1728000"/>
            <a:ext cx="5472000" cy="435133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xmlns="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50061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D615908-D8D7-48AF-8B8F-21B88B87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0B617A5-FA6C-44C9-ABCB-DCA5D4615E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210852"/>
            <a:ext cx="5472000" cy="3868486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xmlns="" id="{0A122ACD-5C8B-4CDA-89C5-565C88865B5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00000" y="2210852"/>
            <a:ext cx="5472000" cy="3868486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xmlns="" id="{43614A35-31E3-40DA-85DD-07B207690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11" name="Marcador de posición de número de diapositiva 10">
            <a:extLst>
              <a:ext uri="{FF2B5EF4-FFF2-40B4-BE49-F238E27FC236}">
                <a16:creationId xmlns:a16="http://schemas.microsoft.com/office/drawing/2014/main" xmlns="" id="{B171800C-9F25-4694-879B-16A1F7BBA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cxnSp>
        <p:nvCxnSpPr>
          <p:cNvPr id="12" name="Conector recto 11" title="Línea divisoria">
            <a:extLst>
              <a:ext uri="{FF2B5EF4-FFF2-40B4-BE49-F238E27FC236}">
                <a16:creationId xmlns:a16="http://schemas.microsoft.com/office/drawing/2014/main" xmlns="" id="{03063CBE-E62B-44CB-9B45-D39B595FE2AF}"/>
              </a:ext>
            </a:extLst>
          </p:cNvPr>
          <p:cNvCxnSpPr>
            <a:cxnSpLocks/>
          </p:cNvCxnSpPr>
          <p:nvPr userDrawn="1"/>
        </p:nvCxnSpPr>
        <p:spPr>
          <a:xfrm>
            <a:off x="449349" y="2159999"/>
            <a:ext cx="4214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 title="Línea divisoria">
            <a:extLst>
              <a:ext uri="{FF2B5EF4-FFF2-40B4-BE49-F238E27FC236}">
                <a16:creationId xmlns:a16="http://schemas.microsoft.com/office/drawing/2014/main" xmlns="" id="{0EA58CA1-D7A1-4089-B687-193C35202523}"/>
              </a:ext>
            </a:extLst>
          </p:cNvPr>
          <p:cNvCxnSpPr>
            <a:cxnSpLocks/>
          </p:cNvCxnSpPr>
          <p:nvPr userDrawn="1"/>
        </p:nvCxnSpPr>
        <p:spPr>
          <a:xfrm>
            <a:off x="6312700" y="2159999"/>
            <a:ext cx="42141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posición de texto 2">
            <a:extLst>
              <a:ext uri="{FF2B5EF4-FFF2-40B4-BE49-F238E27FC236}">
                <a16:creationId xmlns:a16="http://schemas.microsoft.com/office/drawing/2014/main" xmlns="" id="{A1844C96-F6D4-4E32-8A11-B1815109D2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654025"/>
            <a:ext cx="5472000" cy="455122"/>
          </a:xfrm>
        </p:spPr>
        <p:txBody>
          <a:bodyPr rtlCol="0"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5" name="Marcador de posición de texto 4">
            <a:extLst>
              <a:ext uri="{FF2B5EF4-FFF2-40B4-BE49-F238E27FC236}">
                <a16:creationId xmlns:a16="http://schemas.microsoft.com/office/drawing/2014/main" xmlns="" id="{EA0BCCC6-F846-426B-B421-41B835224F4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12700" y="1654025"/>
            <a:ext cx="5459300" cy="455122"/>
          </a:xfrm>
        </p:spPr>
        <p:txBody>
          <a:bodyPr rtlCol="0"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53097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columnas en cuad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FF5B2679-5029-4692-A1C7-099E7A5836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1B5AA133-C824-4B4A-96F4-D48A58E222D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0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388A40C4-1887-4DBA-90FF-4CF89932DA5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7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Título de la sección 2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Título de la sección 3</a:t>
            </a: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xmlns="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601538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xmlns="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xmlns="" id="{B66BE87F-A588-41BE-A251-8940FFF7BDB0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10">
            <a:extLst>
              <a:ext uri="{FF2B5EF4-FFF2-40B4-BE49-F238E27FC236}">
                <a16:creationId xmlns:a16="http://schemas.microsoft.com/office/drawing/2014/main" xmlns="" id="{EE87B275-BCEB-48C5-BD58-39E2B9AB90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xmlns="" id="{75FEF587-0930-42DA-AF85-54F9A14870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xmlns="" id="{77B00876-F334-4F19-ACB9-5A52E300C6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xmlns="" id="{DC5160FB-C621-4014-AF15-7C31EBF946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xmlns="" id="{3D37E5E1-DD5A-4C77-849F-40C0D2AE3F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xmlns="" id="{8164CA25-5B7F-4EDD-8B42-0D567DED1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xmlns="" id="{15876039-3F56-4587-900E-4FCE60BCA5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xmlns="" id="{515FCEBD-9007-4B9D-AE69-7F8068A14B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xmlns="" id="{8856F7F9-97EB-4612-BB5C-DDB9D90C9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xmlns="" id="{B0C577BC-AD44-4FF0-8F34-D7ABD44B10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xmlns="" id="{12E19F39-39CE-43A3-912F-3D8656DA5E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:a16="http://schemas.microsoft.com/office/drawing/2014/main" xmlns="" id="{64F2C543-C785-4078-9811-96F28F1BF21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xmlns="" id="{022F0FFE-8538-47C2-9227-B4DE41186C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xmlns="" id="{75D12B21-B498-4E00-B817-457BAED99A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3" name="Marcador de texto 10">
            <a:extLst>
              <a:ext uri="{FF2B5EF4-FFF2-40B4-BE49-F238E27FC236}">
                <a16:creationId xmlns:a16="http://schemas.microsoft.com/office/drawing/2014/main" xmlns="" id="{A60F8F4D-F654-4555-BC21-7137D98E02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xmlns="" id="{0B633DEF-CDC6-4A75-A05B-0C875E2B8F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:a16="http://schemas.microsoft.com/office/drawing/2014/main" xmlns="" id="{23A67F56-440C-4AE2-B52E-F6ECF3E31F8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xmlns="" id="{E8F5BF8F-8918-4E36-8AAF-45E994E46B2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7" name="Marcador de texto 10">
            <a:extLst>
              <a:ext uri="{FF2B5EF4-FFF2-40B4-BE49-F238E27FC236}">
                <a16:creationId xmlns:a16="http://schemas.microsoft.com/office/drawing/2014/main" xmlns="" id="{1A2F56E4-C780-42A2-BA54-B1EAB7CA2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:a16="http://schemas.microsoft.com/office/drawing/2014/main" xmlns="" id="{7405E86B-3690-4EBE-8353-7ABE76F1081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9" name="Marcador de texto 10">
            <a:extLst>
              <a:ext uri="{FF2B5EF4-FFF2-40B4-BE49-F238E27FC236}">
                <a16:creationId xmlns:a16="http://schemas.microsoft.com/office/drawing/2014/main" xmlns="" id="{DB54048B-A035-47F0-B54D-1B9676EE8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:a16="http://schemas.microsoft.com/office/drawing/2014/main" xmlns="" id="{12F6976C-DDBF-4808-9B45-2C78E0FC6AA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1" name="Marcador de texto 10">
            <a:extLst>
              <a:ext uri="{FF2B5EF4-FFF2-40B4-BE49-F238E27FC236}">
                <a16:creationId xmlns:a16="http://schemas.microsoft.com/office/drawing/2014/main" xmlns="" id="{66103D17-8EEC-45BF-B909-8F6DB8575A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2" name="Marcador de texto 10">
            <a:extLst>
              <a:ext uri="{FF2B5EF4-FFF2-40B4-BE49-F238E27FC236}">
                <a16:creationId xmlns:a16="http://schemas.microsoft.com/office/drawing/2014/main" xmlns="" id="{57F6EB7B-A4AE-4147-A94B-9C2860A158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3" name="Marcador de texto 10">
            <a:extLst>
              <a:ext uri="{FF2B5EF4-FFF2-40B4-BE49-F238E27FC236}">
                <a16:creationId xmlns:a16="http://schemas.microsoft.com/office/drawing/2014/main" xmlns="" id="{95673032-36DB-4772-82D8-46E21D810A5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4" name="Marcador de texto 10">
            <a:extLst>
              <a:ext uri="{FF2B5EF4-FFF2-40B4-BE49-F238E27FC236}">
                <a16:creationId xmlns:a16="http://schemas.microsoft.com/office/drawing/2014/main" xmlns="" id="{CDE9935C-FEBD-421A-A63B-8A87A2D4A4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242C672-1222-4C21-9E3D-F365D9665E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solidFill>
            <a:schemeClr val="bg1">
              <a:lumMod val="95000"/>
            </a:schemeClr>
          </a:solidFill>
        </p:spPr>
        <p:txBody>
          <a:bodyPr tIns="36000" rtlCol="0" anchor="t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Título del elemento</a:t>
            </a:r>
          </a:p>
        </p:txBody>
      </p:sp>
      <p:sp>
        <p:nvSpPr>
          <p:cNvPr id="37" name="Marcador de texto 36">
            <a:extLst>
              <a:ext uri="{FF2B5EF4-FFF2-40B4-BE49-F238E27FC236}">
                <a16:creationId xmlns:a16="http://schemas.microsoft.com/office/drawing/2014/main" xmlns="" id="{2F97A7E3-509A-417D-9818-EDDA3B539E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Mes, año</a:t>
            </a:r>
          </a:p>
        </p:txBody>
      </p:sp>
    </p:spTree>
    <p:extLst>
      <p:ext uri="{BB962C8B-B14F-4D97-AF65-F5344CB8AC3E}">
        <p14:creationId xmlns:p14="http://schemas.microsoft.com/office/powerpoint/2010/main" val="529110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embros del equip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  <a:endParaRPr lang="es-ES" altLang="zh-CN" noProof="0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  <a:endParaRPr lang="es-ES" altLang="zh-CN" noProof="0" dirty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altLang="zh-CN" noProof="0" smtClean="0"/>
              <a:pPr rtl="0"/>
              <a:t>‹Nº›</a:t>
            </a:fld>
            <a:endParaRPr lang="es-ES" altLang="zh-CN" noProof="0"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xmlns="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1799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Inserte o arrastre y coloque una imagen aquí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4854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</a:t>
            </a:r>
            <a:endParaRPr lang="es-ES" altLang="zh-CN" noProof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xmlns="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4854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Biografía breve</a:t>
            </a:r>
            <a:endParaRPr lang="es-ES" altLang="zh-CN" noProof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  <a:endParaRPr lang="es-ES" altLang="zh-CN" noProof="0"/>
          </a:p>
        </p:txBody>
      </p:sp>
      <p:sp>
        <p:nvSpPr>
          <p:cNvPr id="28" name="Marcador de texto 8">
            <a:extLst>
              <a:ext uri="{FF2B5EF4-FFF2-40B4-BE49-F238E27FC236}">
                <a16:creationId xmlns:a16="http://schemas.microsoft.com/office/drawing/2014/main" xmlns="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74854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  <a:endParaRPr lang="es-ES" altLang="zh-CN" noProof="0"/>
          </a:p>
        </p:txBody>
      </p:sp>
      <p:sp>
        <p:nvSpPr>
          <p:cNvPr id="41" name="Marcador de posición de imagen 4">
            <a:extLst>
              <a:ext uri="{FF2B5EF4-FFF2-40B4-BE49-F238E27FC236}">
                <a16:creationId xmlns:a16="http://schemas.microsoft.com/office/drawing/2014/main" xmlns="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68028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Inserte o arrastre y coloque una imagen aquí</a:t>
            </a:r>
          </a:p>
        </p:txBody>
      </p:sp>
      <p:sp>
        <p:nvSpPr>
          <p:cNvPr id="42" name="Marcador de texto 8">
            <a:extLst>
              <a:ext uri="{FF2B5EF4-FFF2-40B4-BE49-F238E27FC236}">
                <a16:creationId xmlns:a16="http://schemas.microsoft.com/office/drawing/2014/main" xmlns="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108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</a:t>
            </a:r>
            <a:endParaRPr lang="es-ES" altLang="zh-CN" noProof="0"/>
          </a:p>
        </p:txBody>
      </p:sp>
      <p:sp>
        <p:nvSpPr>
          <p:cNvPr id="43" name="Marcador de texto 10">
            <a:extLst>
              <a:ext uri="{FF2B5EF4-FFF2-40B4-BE49-F238E27FC236}">
                <a16:creationId xmlns:a16="http://schemas.microsoft.com/office/drawing/2014/main" xmlns="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1108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Biografía breve</a:t>
            </a:r>
            <a:endParaRPr lang="es-ES" altLang="zh-CN" noProof="0"/>
          </a:p>
        </p:txBody>
      </p:sp>
      <p:sp>
        <p:nvSpPr>
          <p:cNvPr id="44" name="Marcador de texto 8">
            <a:extLst>
              <a:ext uri="{FF2B5EF4-FFF2-40B4-BE49-F238E27FC236}">
                <a16:creationId xmlns:a16="http://schemas.microsoft.com/office/drawing/2014/main" xmlns="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1108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  <a:endParaRPr lang="es-ES" altLang="zh-CN" noProof="0"/>
          </a:p>
        </p:txBody>
      </p:sp>
      <p:sp>
        <p:nvSpPr>
          <p:cNvPr id="45" name="Marcador de posición de imagen 4">
            <a:extLst>
              <a:ext uri="{FF2B5EF4-FFF2-40B4-BE49-F238E27FC236}">
                <a16:creationId xmlns:a16="http://schemas.microsoft.com/office/drawing/2014/main" xmlns="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112825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Inserte o arrastre y coloque una imagen aquí</a:t>
            </a:r>
          </a:p>
        </p:txBody>
      </p:sp>
      <p:sp>
        <p:nvSpPr>
          <p:cNvPr id="46" name="Marcador de texto 8">
            <a:extLst>
              <a:ext uri="{FF2B5EF4-FFF2-40B4-BE49-F238E27FC236}">
                <a16:creationId xmlns:a16="http://schemas.microsoft.com/office/drawing/2014/main" xmlns="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4731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</a:t>
            </a:r>
            <a:endParaRPr lang="es-ES" altLang="zh-CN" noProof="0"/>
          </a:p>
        </p:txBody>
      </p:sp>
      <p:sp>
        <p:nvSpPr>
          <p:cNvPr id="47" name="Marcador de texto 10">
            <a:extLst>
              <a:ext uri="{FF2B5EF4-FFF2-40B4-BE49-F238E27FC236}">
                <a16:creationId xmlns:a16="http://schemas.microsoft.com/office/drawing/2014/main" xmlns="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4731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Biografía breve</a:t>
            </a:r>
            <a:endParaRPr lang="es-ES" altLang="zh-CN" noProof="0"/>
          </a:p>
        </p:txBody>
      </p:sp>
      <p:sp>
        <p:nvSpPr>
          <p:cNvPr id="48" name="Marcador de texto 8">
            <a:extLst>
              <a:ext uri="{FF2B5EF4-FFF2-40B4-BE49-F238E27FC236}">
                <a16:creationId xmlns:a16="http://schemas.microsoft.com/office/drawing/2014/main" xmlns="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4731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  <a:endParaRPr lang="es-ES" altLang="zh-CN" noProof="0"/>
          </a:p>
        </p:txBody>
      </p:sp>
    </p:spTree>
    <p:extLst>
      <p:ext uri="{BB962C8B-B14F-4D97-AF65-F5344CB8AC3E}">
        <p14:creationId xmlns:p14="http://schemas.microsoft.com/office/powerpoint/2010/main" val="163894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embros del equip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49" name="Marcador de texto 8">
            <a:extLst>
              <a:ext uri="{FF2B5EF4-FFF2-40B4-BE49-F238E27FC236}">
                <a16:creationId xmlns:a16="http://schemas.microsoft.com/office/drawing/2014/main" xmlns="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50" name="Marcador de texto 10">
            <a:extLst>
              <a:ext uri="{FF2B5EF4-FFF2-40B4-BE49-F238E27FC236}">
                <a16:creationId xmlns:a16="http://schemas.microsoft.com/office/drawing/2014/main" xmlns="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1" name="Marcador de texto 8">
            <a:extLst>
              <a:ext uri="{FF2B5EF4-FFF2-40B4-BE49-F238E27FC236}">
                <a16:creationId xmlns:a16="http://schemas.microsoft.com/office/drawing/2014/main" xmlns="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52" name="Marcador de texto 10">
            <a:extLst>
              <a:ext uri="{FF2B5EF4-FFF2-40B4-BE49-F238E27FC236}">
                <a16:creationId xmlns:a16="http://schemas.microsoft.com/office/drawing/2014/main" xmlns="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3" name="Marcador de texto 8">
            <a:extLst>
              <a:ext uri="{FF2B5EF4-FFF2-40B4-BE49-F238E27FC236}">
                <a16:creationId xmlns:a16="http://schemas.microsoft.com/office/drawing/2014/main" xmlns="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54" name="Marcador de texto 10">
            <a:extLst>
              <a:ext uri="{FF2B5EF4-FFF2-40B4-BE49-F238E27FC236}">
                <a16:creationId xmlns:a16="http://schemas.microsoft.com/office/drawing/2014/main" xmlns="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5" name="Marcador de texto 8">
            <a:extLst>
              <a:ext uri="{FF2B5EF4-FFF2-40B4-BE49-F238E27FC236}">
                <a16:creationId xmlns:a16="http://schemas.microsoft.com/office/drawing/2014/main" xmlns="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56" name="Marcador de texto 10">
            <a:extLst>
              <a:ext uri="{FF2B5EF4-FFF2-40B4-BE49-F238E27FC236}">
                <a16:creationId xmlns:a16="http://schemas.microsoft.com/office/drawing/2014/main" xmlns="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7" name="Marcador de texto 8">
            <a:extLst>
              <a:ext uri="{FF2B5EF4-FFF2-40B4-BE49-F238E27FC236}">
                <a16:creationId xmlns:a16="http://schemas.microsoft.com/office/drawing/2014/main" xmlns="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58" name="Marcador de texto 10">
            <a:extLst>
              <a:ext uri="{FF2B5EF4-FFF2-40B4-BE49-F238E27FC236}">
                <a16:creationId xmlns:a16="http://schemas.microsoft.com/office/drawing/2014/main" xmlns="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xmlns="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59" name="Marcador de posición de imagen 15">
            <a:extLst>
              <a:ext uri="{FF2B5EF4-FFF2-40B4-BE49-F238E27FC236}">
                <a16:creationId xmlns:a16="http://schemas.microsoft.com/office/drawing/2014/main" xmlns="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37570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60" name="Marcador de posición de imagen 15">
            <a:extLst>
              <a:ext uri="{FF2B5EF4-FFF2-40B4-BE49-F238E27FC236}">
                <a16:creationId xmlns:a16="http://schemas.microsoft.com/office/drawing/2014/main" xmlns="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319606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61" name="Marcador de posición de imagen 15">
            <a:extLst>
              <a:ext uri="{FF2B5EF4-FFF2-40B4-BE49-F238E27FC236}">
                <a16:creationId xmlns:a16="http://schemas.microsoft.com/office/drawing/2014/main" xmlns="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263509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62" name="Marcador de posición de imagen 15">
            <a:extLst>
              <a:ext uri="{FF2B5EF4-FFF2-40B4-BE49-F238E27FC236}">
                <a16:creationId xmlns:a16="http://schemas.microsoft.com/office/drawing/2014/main" xmlns="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07412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21" name="Marcador de texto 8">
            <a:extLst>
              <a:ext uri="{FF2B5EF4-FFF2-40B4-BE49-F238E27FC236}">
                <a16:creationId xmlns:a16="http://schemas.microsoft.com/office/drawing/2014/main" xmlns="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xmlns="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23" name="Marcador de posición de imagen 15">
            <a:extLst>
              <a:ext uri="{FF2B5EF4-FFF2-40B4-BE49-F238E27FC236}">
                <a16:creationId xmlns:a16="http://schemas.microsoft.com/office/drawing/2014/main" xmlns="" id="{FC64B5FD-0E87-4FAB-AFEA-D10DFED9F65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131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346205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 con imag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9">
            <a:extLst>
              <a:ext uri="{FF2B5EF4-FFF2-40B4-BE49-F238E27FC236}">
                <a16:creationId xmlns:a16="http://schemas.microsoft.com/office/drawing/2014/main" xmlns="" id="{8BA39708-26C4-4C58-AAF1-7DDBAAFAC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rtlCol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su foto aquí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129FEC1A-545F-4D58-B291-028B7D695567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9896" y="2377000"/>
            <a:ext cx="3571782" cy="2387600"/>
          </a:xfrm>
        </p:spPr>
        <p:txBody>
          <a:bodyPr rtlCol="0" anchor="b"/>
          <a:lstStyle>
            <a:lvl1pPr algn="l">
              <a:defRPr sz="36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9896" y="4962525"/>
            <a:ext cx="35717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87B6BB1-24C3-48A6-913C-94F7EA8127A1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C1C9CBFF-5639-480A-82C7-50DAD54E2E48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01286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xmlns="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434267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5928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82A4E56-DEE9-4FB2-89FF-0F12DB08A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CA8525B7-4C8D-4482-98E3-A68789AAB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60238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2 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9">
            <a:extLst>
              <a:ext uri="{FF2B5EF4-FFF2-40B4-BE49-F238E27FC236}">
                <a16:creationId xmlns:a16="http://schemas.microsoft.com/office/drawing/2014/main" xmlns="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rtlCol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su foto aquí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84DD3616-4E40-4CE5-88C8-2AF6E47D2086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1EA3B184-0AF0-4DF5-B2BD-E6D1806BE1BF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B8FC9062-5711-4550-8470-F1324E804FFF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6336000" y="0"/>
            <a:ext cx="397957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9896" y="2377000"/>
            <a:ext cx="3571782" cy="2387600"/>
          </a:xfrm>
        </p:spPr>
        <p:txBody>
          <a:bodyPr rtlCol="0" anchor="b"/>
          <a:lstStyle>
            <a:lvl1pPr algn="l">
              <a:defRPr sz="54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5624" y="5057775"/>
            <a:ext cx="3206053" cy="24765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Nombre completo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625" y="5400675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ZA" sz="1600" dirty="0"/>
            </a:lvl5pPr>
          </a:lstStyle>
          <a:p>
            <a:pPr marL="266700" lvl="0" indent="-266700" rtl="0"/>
            <a:r>
              <a:rPr lang="es-ES" noProof="0"/>
              <a:t>Número de contacto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25" y="5751513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smtClean="0">
                <a:solidFill>
                  <a:schemeClr val="bg1"/>
                </a:solidFill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ZA" sz="1600"/>
            </a:lvl5pPr>
          </a:lstStyle>
          <a:p>
            <a:pPr marL="266700" lvl="0" indent="-266700" rtl="0"/>
            <a:r>
              <a:rPr lang="es-ES" noProof="0"/>
              <a:t>Identificador de red social o correo electrónico</a:t>
            </a:r>
          </a:p>
        </p:txBody>
      </p:sp>
    </p:spTree>
    <p:extLst>
      <p:ext uri="{BB962C8B-B14F-4D97-AF65-F5344CB8AC3E}">
        <p14:creationId xmlns:p14="http://schemas.microsoft.com/office/powerpoint/2010/main" val="4100815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tas previas de la aplicación móv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antalla de un teléfono móvil&#10;&#10;Descripción generada con confianza alta">
            <a:extLst>
              <a:ext uri="{FF2B5EF4-FFF2-40B4-BE49-F238E27FC236}">
                <a16:creationId xmlns:a16="http://schemas.microsoft.com/office/drawing/2014/main" xmlns="" id="{68055F11-596F-47BF-A832-A501EC346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07" y="915497"/>
            <a:ext cx="4666142" cy="4684105"/>
          </a:xfrm>
          <a:prstGeom prst="rect">
            <a:avLst/>
          </a:prstGeom>
        </p:spPr>
      </p:pic>
      <p:pic>
        <p:nvPicPr>
          <p:cNvPr id="9" name="Imagen 8" descr="Pantalla de un teléfono móvil&#10;&#10;Descripción generada con confianza alta">
            <a:extLst>
              <a:ext uri="{FF2B5EF4-FFF2-40B4-BE49-F238E27FC236}">
                <a16:creationId xmlns:a16="http://schemas.microsoft.com/office/drawing/2014/main" xmlns="" id="{80EBF765-2A5E-4BDA-B092-25691E4791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929" y="915497"/>
            <a:ext cx="4666142" cy="4684105"/>
          </a:xfrm>
          <a:prstGeom prst="rect">
            <a:avLst/>
          </a:prstGeom>
        </p:spPr>
      </p:pic>
      <p:pic>
        <p:nvPicPr>
          <p:cNvPr id="10" name="Imagen 9" descr="Pantalla de un teléfono móvil&#10;&#10;Descripción generada con confianza alta">
            <a:extLst>
              <a:ext uri="{FF2B5EF4-FFF2-40B4-BE49-F238E27FC236}">
                <a16:creationId xmlns:a16="http://schemas.microsoft.com/office/drawing/2014/main" xmlns="" id="{E97A6530-14B5-4A05-B7A3-7BA661FCD5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551" y="915497"/>
            <a:ext cx="4666142" cy="468410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xmlns="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1" name="Marcador de contenido 3">
            <a:extLst>
              <a:ext uri="{FF2B5EF4-FFF2-40B4-BE49-F238E27FC236}">
                <a16:creationId xmlns:a16="http://schemas.microsoft.com/office/drawing/2014/main" xmlns="" id="{47EC9494-5A42-419D-AADF-96EF1EFD7B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15505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Detalles de boceto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xmlns="" id="{CE2D3309-00A3-42D9-8706-6F2A6AD3B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5505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Nombre de boceto</a:t>
            </a:r>
          </a:p>
        </p:txBody>
      </p:sp>
      <p:sp>
        <p:nvSpPr>
          <p:cNvPr id="13" name="Marcador de contenido 3">
            <a:extLst>
              <a:ext uri="{FF2B5EF4-FFF2-40B4-BE49-F238E27FC236}">
                <a16:creationId xmlns:a16="http://schemas.microsoft.com/office/drawing/2014/main" xmlns="" id="{94E4C70C-AC1E-4EDE-B2C1-23A54123479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177148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Detalles de boceto</a:t>
            </a:r>
          </a:p>
        </p:txBody>
      </p:sp>
      <p:sp>
        <p:nvSpPr>
          <p:cNvPr id="14" name="Marcador de texto 11">
            <a:extLst>
              <a:ext uri="{FF2B5EF4-FFF2-40B4-BE49-F238E27FC236}">
                <a16:creationId xmlns:a16="http://schemas.microsoft.com/office/drawing/2014/main" xmlns="" id="{14B1BB7D-C6D3-4D9C-A235-6CBB5A13EE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7148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Nombre de boceto</a:t>
            </a:r>
          </a:p>
        </p:txBody>
      </p:sp>
      <p:sp>
        <p:nvSpPr>
          <p:cNvPr id="15" name="Marcador de contenido 3">
            <a:extLst>
              <a:ext uri="{FF2B5EF4-FFF2-40B4-BE49-F238E27FC236}">
                <a16:creationId xmlns:a16="http://schemas.microsoft.com/office/drawing/2014/main" xmlns="" id="{718515F4-6451-4FB7-ACE4-5D9C2CD207A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699878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Detalles de boceto</a:t>
            </a:r>
          </a:p>
        </p:txBody>
      </p:sp>
      <p:sp>
        <p:nvSpPr>
          <p:cNvPr id="16" name="Marcador de texto 11">
            <a:extLst>
              <a:ext uri="{FF2B5EF4-FFF2-40B4-BE49-F238E27FC236}">
                <a16:creationId xmlns:a16="http://schemas.microsoft.com/office/drawing/2014/main" xmlns="" id="{B362C889-34FC-4EB1-967B-DC9834908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9878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Nombre de boceto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xmlns="" id="{4C4EB921-BD58-4C2E-BDD5-FC8D2629829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51679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17" name="Marcador de posición de imagen 3">
            <a:extLst>
              <a:ext uri="{FF2B5EF4-FFF2-40B4-BE49-F238E27FC236}">
                <a16:creationId xmlns:a16="http://schemas.microsoft.com/office/drawing/2014/main" xmlns="" id="{3CB44DE3-C599-4EA7-BFDA-4E39AE89FC0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81301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18" name="Marcador de posición de imagen 3">
            <a:extLst>
              <a:ext uri="{FF2B5EF4-FFF2-40B4-BE49-F238E27FC236}">
                <a16:creationId xmlns:a16="http://schemas.microsoft.com/office/drawing/2014/main" xmlns="" id="{A4392E45-2A0B-49BF-9952-79C42AF8DE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10923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123012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49CC2AE-E299-42B4-A2C4-357708A005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800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/>
            </a:lvl1pPr>
          </a:lstStyle>
          <a:p>
            <a:pPr lvl="0" rtl="0"/>
            <a:r>
              <a:rPr lang="es-ES" noProof="0"/>
              <a:t>Los testimonios van aquí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556" y="3693626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Nombre y puesto:</a:t>
            </a:r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xmlns="" id="{03139A49-E537-4395-967A-08C99782070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25172" y="3591659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/>
            </a:lvl1pPr>
          </a:lstStyle>
          <a:p>
            <a:pPr lvl="0" rtl="0"/>
            <a:r>
              <a:rPr lang="es-ES" noProof="0"/>
              <a:t>Los testimonios van aquí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xmlns="" id="{3EE1C8A1-F171-46D2-A92F-1B0E9C52B1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68052" y="5448541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Nombre y puesto:</a:t>
            </a:r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xmlns="" id="{E3E7FB48-98BE-4677-A80F-969F9F3072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18545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/>
            </a:lvl1pPr>
          </a:lstStyle>
          <a:p>
            <a:pPr lvl="0" rtl="0"/>
            <a:r>
              <a:rPr lang="es-ES" noProof="0"/>
              <a:t>Los testimonios van aquí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xmlns="" id="{0146F28A-70F5-4E8B-8A3A-ADB1B6A080D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69301" y="3693626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Nombre y puesto:</a:t>
            </a:r>
          </a:p>
        </p:txBody>
      </p:sp>
    </p:spTree>
    <p:extLst>
      <p:ext uri="{BB962C8B-B14F-4D97-AF65-F5344CB8AC3E}">
        <p14:creationId xmlns:p14="http://schemas.microsoft.com/office/powerpoint/2010/main" val="2362715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4962525"/>
            <a:ext cx="5472000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8310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5805D700-F00E-4505-8483-501219FB8BD2}"/>
              </a:ext>
            </a:extLst>
          </p:cNvPr>
          <p:cNvSpPr/>
          <p:nvPr userDrawn="1"/>
        </p:nvSpPr>
        <p:spPr>
          <a:xfrm>
            <a:off x="0" y="0"/>
            <a:ext cx="12192000" cy="63653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0728" y="4962525"/>
            <a:ext cx="62996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xmlns="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4186834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8" name="Marcador de pie de página 17">
            <a:extLst>
              <a:ext uri="{FF2B5EF4-FFF2-40B4-BE49-F238E27FC236}">
                <a16:creationId xmlns:a16="http://schemas.microsoft.com/office/drawing/2014/main" xmlns="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2" name="Marcador de posición de texto 3">
            <a:extLst>
              <a:ext uri="{FF2B5EF4-FFF2-40B4-BE49-F238E27FC236}">
                <a16:creationId xmlns:a16="http://schemas.microsoft.com/office/drawing/2014/main" xmlns="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3" name="Marcador de posición de contenido 2">
            <a:extLst>
              <a:ext uri="{FF2B5EF4-FFF2-40B4-BE49-F238E27FC236}">
                <a16:creationId xmlns:a16="http://schemas.microsoft.com/office/drawing/2014/main" xmlns="" id="{DF554488-3F7D-4F3A-9AAF-73FB0977D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5962" y="457200"/>
            <a:ext cx="5501126" cy="5411787"/>
          </a:xfrm>
        </p:spPr>
        <p:txBody>
          <a:bodyPr rtlCol="0"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199675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8" name="Marcador de pie de página 17">
            <a:extLst>
              <a:ext uri="{FF2B5EF4-FFF2-40B4-BE49-F238E27FC236}">
                <a16:creationId xmlns:a16="http://schemas.microsoft.com/office/drawing/2014/main" xmlns="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2" name="Marcador de posición de texto 3">
            <a:extLst>
              <a:ext uri="{FF2B5EF4-FFF2-40B4-BE49-F238E27FC236}">
                <a16:creationId xmlns:a16="http://schemas.microsoft.com/office/drawing/2014/main" xmlns="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9" name="Marcador de posición de imagen 2">
            <a:extLst>
              <a:ext uri="{FF2B5EF4-FFF2-40B4-BE49-F238E27FC236}">
                <a16:creationId xmlns:a16="http://schemas.microsoft.com/office/drawing/2014/main" xmlns="" id="{56321125-B861-4CD5-8023-6E4035176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04181" y="457201"/>
            <a:ext cx="5504688" cy="5403850"/>
          </a:xfrm>
        </p:spPr>
        <p:txBody>
          <a:bodyPr rtlCol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dirty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87718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9">
            <a:extLst>
              <a:ext uri="{FF2B5EF4-FFF2-40B4-BE49-F238E27FC236}">
                <a16:creationId xmlns:a16="http://schemas.microsoft.com/office/drawing/2014/main" xmlns="" id="{6FAD7B97-1B74-414B-B585-45E33908CB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365363"/>
          </a:xfrm>
          <a:solidFill>
            <a:schemeClr val="tx1">
              <a:lumMod val="75000"/>
              <a:lumOff val="25000"/>
            </a:schemeClr>
          </a:solidFill>
        </p:spPr>
        <p:txBody>
          <a:bodyPr vert="vert270" lIns="144000" tIns="0" rIns="0" rtlCol="0" anchor="t"/>
          <a:lstStyle>
            <a:lvl1pPr marL="0" indent="0" algn="ct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su foto aquí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0728" y="4962525"/>
            <a:ext cx="62996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xmlns="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</p:spTree>
    <p:extLst>
      <p:ext uri="{BB962C8B-B14F-4D97-AF65-F5344CB8AC3E}">
        <p14:creationId xmlns:p14="http://schemas.microsoft.com/office/powerpoint/2010/main" val="14956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, imagen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428A921-D1FB-449F-8402-7C032AAABB1C}"/>
              </a:ext>
            </a:extLst>
          </p:cNvPr>
          <p:cNvSpPr/>
          <p:nvPr userDrawn="1"/>
        </p:nvSpPr>
        <p:spPr>
          <a:xfrm>
            <a:off x="5353050" y="3714749"/>
            <a:ext cx="6406950" cy="314324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3714746"/>
            <a:ext cx="4416225" cy="2364591"/>
          </a:xfrm>
        </p:spPr>
        <p:txBody>
          <a:bodyPr rtlCol="0" anchor="t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3" y="3981451"/>
            <a:ext cx="5749483" cy="1343026"/>
          </a:xfrm>
        </p:spPr>
        <p:txBody>
          <a:bodyPr rtlCol="0"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xmlns="" id="{528B6E3D-9C01-45EA-9E2B-711EC1B84F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3050" y="0"/>
            <a:ext cx="640695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es-ES" noProof="0" dirty="0"/>
              <a:t>Inserte o arrastre y coloque su foto</a:t>
            </a:r>
          </a:p>
        </p:txBody>
      </p:sp>
      <p:sp>
        <p:nvSpPr>
          <p:cNvPr id="18" name="Marcador de pie de página 17">
            <a:extLst>
              <a:ext uri="{FF2B5EF4-FFF2-40B4-BE49-F238E27FC236}">
                <a16:creationId xmlns:a16="http://schemas.microsoft.com/office/drawing/2014/main" xmlns="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xmlns="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442" y="5657850"/>
            <a:ext cx="5749334" cy="111994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 rtl="0"/>
            <a:r>
              <a:rPr lang="es-ES" noProof="0"/>
              <a:t>Subtítulo, lema o comercial puede ir aquí</a:t>
            </a:r>
          </a:p>
        </p:txBody>
      </p:sp>
    </p:spTree>
    <p:extLst>
      <p:ext uri="{BB962C8B-B14F-4D97-AF65-F5344CB8AC3E}">
        <p14:creationId xmlns:p14="http://schemas.microsoft.com/office/powerpoint/2010/main" val="342066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d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49" name="Marcador de texto 8">
            <a:extLst>
              <a:ext uri="{FF2B5EF4-FFF2-40B4-BE49-F238E27FC236}">
                <a16:creationId xmlns:a16="http://schemas.microsoft.com/office/drawing/2014/main" xmlns="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50" name="Marcador de texto 10">
            <a:extLst>
              <a:ext uri="{FF2B5EF4-FFF2-40B4-BE49-F238E27FC236}">
                <a16:creationId xmlns:a16="http://schemas.microsoft.com/office/drawing/2014/main" xmlns="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1" name="Marcador de texto 8">
            <a:extLst>
              <a:ext uri="{FF2B5EF4-FFF2-40B4-BE49-F238E27FC236}">
                <a16:creationId xmlns:a16="http://schemas.microsoft.com/office/drawing/2014/main" xmlns="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52" name="Marcador de texto 10">
            <a:extLst>
              <a:ext uri="{FF2B5EF4-FFF2-40B4-BE49-F238E27FC236}">
                <a16:creationId xmlns:a16="http://schemas.microsoft.com/office/drawing/2014/main" xmlns="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3" name="Marcador de texto 8">
            <a:extLst>
              <a:ext uri="{FF2B5EF4-FFF2-40B4-BE49-F238E27FC236}">
                <a16:creationId xmlns:a16="http://schemas.microsoft.com/office/drawing/2014/main" xmlns="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54" name="Marcador de texto 10">
            <a:extLst>
              <a:ext uri="{FF2B5EF4-FFF2-40B4-BE49-F238E27FC236}">
                <a16:creationId xmlns:a16="http://schemas.microsoft.com/office/drawing/2014/main" xmlns="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5" name="Marcador de texto 8">
            <a:extLst>
              <a:ext uri="{FF2B5EF4-FFF2-40B4-BE49-F238E27FC236}">
                <a16:creationId xmlns:a16="http://schemas.microsoft.com/office/drawing/2014/main" xmlns="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56" name="Marcador de texto 10">
            <a:extLst>
              <a:ext uri="{FF2B5EF4-FFF2-40B4-BE49-F238E27FC236}">
                <a16:creationId xmlns:a16="http://schemas.microsoft.com/office/drawing/2014/main" xmlns="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7" name="Marcador de texto 8">
            <a:extLst>
              <a:ext uri="{FF2B5EF4-FFF2-40B4-BE49-F238E27FC236}">
                <a16:creationId xmlns:a16="http://schemas.microsoft.com/office/drawing/2014/main" xmlns="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58" name="Marcador de texto 10">
            <a:extLst>
              <a:ext uri="{FF2B5EF4-FFF2-40B4-BE49-F238E27FC236}">
                <a16:creationId xmlns:a16="http://schemas.microsoft.com/office/drawing/2014/main" xmlns="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xmlns="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59" name="Marcador de posición de imagen 15">
            <a:extLst>
              <a:ext uri="{FF2B5EF4-FFF2-40B4-BE49-F238E27FC236}">
                <a16:creationId xmlns:a16="http://schemas.microsoft.com/office/drawing/2014/main" xmlns="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7718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60" name="Marcador de posición de imagen 15">
            <a:extLst>
              <a:ext uri="{FF2B5EF4-FFF2-40B4-BE49-F238E27FC236}">
                <a16:creationId xmlns:a16="http://schemas.microsoft.com/office/drawing/2014/main" xmlns="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1122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61" name="Marcador de posición de imagen 15">
            <a:extLst>
              <a:ext uri="{FF2B5EF4-FFF2-40B4-BE49-F238E27FC236}">
                <a16:creationId xmlns:a16="http://schemas.microsoft.com/office/drawing/2014/main" xmlns="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4519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62" name="Marcador de posición de imagen 15">
            <a:extLst>
              <a:ext uri="{FF2B5EF4-FFF2-40B4-BE49-F238E27FC236}">
                <a16:creationId xmlns:a16="http://schemas.microsoft.com/office/drawing/2014/main" xmlns="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7805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406483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de i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es-E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Subtítulo, lema o comercial puede ir aquí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363"/>
            <a:ext cx="5472000" cy="412431"/>
          </a:xfrm>
        </p:spPr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0" name="Marcador de posición de imagen 4">
            <a:extLst>
              <a:ext uri="{FF2B5EF4-FFF2-40B4-BE49-F238E27FC236}">
                <a16:creationId xmlns:a16="http://schemas.microsoft.com/office/drawing/2014/main" xmlns="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es-ES" noProof="0" dirty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xmlns="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8002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xmlns="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8002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xmlns="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2527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xmlns="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2527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7" name="Marcador de texto 8">
            <a:extLst>
              <a:ext uri="{FF2B5EF4-FFF2-40B4-BE49-F238E27FC236}">
                <a16:creationId xmlns:a16="http://schemas.microsoft.com/office/drawing/2014/main" xmlns="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2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xmlns="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2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</p:spTree>
    <p:extLst>
      <p:ext uri="{BB962C8B-B14F-4D97-AF65-F5344CB8AC3E}">
        <p14:creationId xmlns:p14="http://schemas.microsoft.com/office/powerpoint/2010/main" val="5466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iñetas de i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es-E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Subtítulo, lema o comercial puede ir aquí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0" name="Marcador de posición de imagen 4">
            <a:extLst>
              <a:ext uri="{FF2B5EF4-FFF2-40B4-BE49-F238E27FC236}">
                <a16:creationId xmlns:a16="http://schemas.microsoft.com/office/drawing/2014/main" xmlns="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es-ES" noProof="0" dirty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xmlns="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77" y="5010963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xmlns="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8577" y="5645363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xmlns="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2677" y="5010963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4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xmlns="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677" y="5645363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23" name="Marcador de texto 8">
            <a:extLst>
              <a:ext uri="{FF2B5EF4-FFF2-40B4-BE49-F238E27FC236}">
                <a16:creationId xmlns:a16="http://schemas.microsoft.com/office/drawing/2014/main" xmlns="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8577" y="2360347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xmlns="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8577" y="2994747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25" name="Marcador de texto 8">
            <a:extLst>
              <a:ext uri="{FF2B5EF4-FFF2-40B4-BE49-F238E27FC236}">
                <a16:creationId xmlns:a16="http://schemas.microsoft.com/office/drawing/2014/main" xmlns="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02677" y="2360347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xmlns="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2677" y="2994747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</p:spTree>
    <p:extLst>
      <p:ext uri="{BB962C8B-B14F-4D97-AF65-F5344CB8AC3E}">
        <p14:creationId xmlns:p14="http://schemas.microsoft.com/office/powerpoint/2010/main" val="304084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o dig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CE857ED-B36A-4B8A-81C4-94389617E2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465" y="1007667"/>
            <a:ext cx="11528535" cy="564538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A85E10-5A18-4C86-8310-FA9CF8DF8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3613424"/>
            <a:ext cx="3974900" cy="2465913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177496E8-E637-4081-A0D0-AB167EE459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582738"/>
            <a:ext cx="3975100" cy="1744662"/>
          </a:xfrm>
        </p:spPr>
        <p:txBody>
          <a:bodyPr rtlCol="0" anchor="b"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Texto destacado</a:t>
            </a:r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DE221C2C-B20F-4F90-A44F-08EE879BA9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17319" y="1450975"/>
            <a:ext cx="6974680" cy="393541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dirty="0"/>
              <a:t>Inserte o arrastre y coloque su diseño de la pantalla aquí</a:t>
            </a:r>
          </a:p>
        </p:txBody>
      </p:sp>
    </p:spTree>
    <p:extLst>
      <p:ext uri="{BB962C8B-B14F-4D97-AF65-F5344CB8AC3E}">
        <p14:creationId xmlns:p14="http://schemas.microsoft.com/office/powerpoint/2010/main" val="77450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08000"/>
            <a:ext cx="11340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Línea única de texto.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31749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sección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xmlns="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0BF46361-E4F6-47BA-9660-22CF6C06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1498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sección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2BB15A8A-91AC-4F5D-A727-1D120F5D4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247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sección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xmlns="" id="{1A87D1D6-A833-418D-948C-DDF793723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749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Sección 1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xmlns="" id="{729FC9F6-9736-4DA2-A807-7430389A4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1498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Sección 2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xmlns="" id="{8FD41719-B17D-4C65-8905-CFB25698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1247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Sección 3</a:t>
            </a:r>
          </a:p>
        </p:txBody>
      </p:sp>
    </p:spTree>
    <p:extLst>
      <p:ext uri="{BB962C8B-B14F-4D97-AF65-F5344CB8AC3E}">
        <p14:creationId xmlns:p14="http://schemas.microsoft.com/office/powerpoint/2010/main" val="230680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06A7F847-7F52-4026-B418-55C25C28C4CB}"/>
              </a:ext>
            </a:extLst>
          </p:cNvPr>
          <p:cNvSpPr/>
          <p:nvPr userDrawn="1"/>
        </p:nvSpPr>
        <p:spPr>
          <a:xfrm>
            <a:off x="0" y="6365364"/>
            <a:ext cx="12192000" cy="421200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xmlns="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40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04A2955-0629-484D-8B16-D4500802A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DBD150CE-DC66-461D-A66C-7CF33070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00ED0A63-77FF-4992-99DD-A09E96E22ACC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96335A3F-070E-4B0E-A4FA-9B3279A2897C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44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2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4" r:id="rId9"/>
    <p:sldLayoutId id="2147483665" r:id="rId10"/>
    <p:sldLayoutId id="2147483666" r:id="rId11"/>
    <p:sldLayoutId id="2147483667" r:id="rId12"/>
    <p:sldLayoutId id="2147483650" r:id="rId13"/>
    <p:sldLayoutId id="2147483652" r:id="rId14"/>
    <p:sldLayoutId id="2147483653" r:id="rId15"/>
    <p:sldLayoutId id="2147483668" r:id="rId16"/>
    <p:sldLayoutId id="2147483669" r:id="rId17"/>
    <p:sldLayoutId id="2147483671" r:id="rId18"/>
    <p:sldLayoutId id="2147483672" r:id="rId19"/>
    <p:sldLayoutId id="2147483654" r:id="rId20"/>
    <p:sldLayoutId id="2147483678" r:id="rId21"/>
    <p:sldLayoutId id="2147483655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9" r:id="rId28"/>
    <p:sldLayoutId id="2147483680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○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jpg"/><Relationship Id="rId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5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4823828" y="4046960"/>
            <a:ext cx="2544343" cy="94665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16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Han empeorado o se han deteriorado, me siento débil y tengo problemas para conciliar el sueño</a:t>
            </a:r>
            <a:endParaRPr lang="es-ES" sz="1600" b="1" dirty="0">
              <a:solidFill>
                <a:schemeClr val="accent6">
                  <a:lumMod val="50000"/>
                </a:schemeClr>
              </a:solidFill>
              <a:latin typeface="Metropolis" pitchFamily="2" charset="77"/>
            </a:endParaRPr>
          </a:p>
        </p:txBody>
      </p:sp>
      <p:sp>
        <p:nvSpPr>
          <p:cNvPr id="12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7572932" y="3904540"/>
            <a:ext cx="3472445" cy="3649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6 de cada 10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Académicos</a:t>
            </a:r>
          </a:p>
        </p:txBody>
      </p:sp>
      <p:sp>
        <p:nvSpPr>
          <p:cNvPr id="22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42699" y="1432119"/>
            <a:ext cx="4875486" cy="8851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En términos generales a raíz de la pandemia por COVID 19 </a:t>
            </a: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considero que mis hábitos de sueño y descanso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...</a:t>
            </a:r>
          </a:p>
        </p:txBody>
      </p:sp>
      <p:sp>
        <p:nvSpPr>
          <p:cNvPr id="25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42698" y="3977454"/>
            <a:ext cx="1817834" cy="6142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1600" b="1" dirty="0">
                <a:solidFill>
                  <a:schemeClr val="accent5">
                    <a:lumMod val="75000"/>
                  </a:schemeClr>
                </a:solidFill>
                <a:latin typeface="Metropolis" pitchFamily="2" charset="77"/>
              </a:rPr>
              <a:t>No han cambiado drásticamente</a:t>
            </a:r>
            <a:endParaRPr lang="es-ES" sz="1600" b="1" dirty="0">
              <a:solidFill>
                <a:schemeClr val="accent5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26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239494" y="5751037"/>
            <a:ext cx="2396854" cy="8182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1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Han mejorado pues me siento menos cansado y con mayor energía</a:t>
            </a:r>
            <a:endParaRPr lang="es-ES" sz="1600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27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7572931" y="4315357"/>
            <a:ext cx="4147893" cy="348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3 de cada 10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Administrativos</a:t>
            </a:r>
          </a:p>
        </p:txBody>
      </p:sp>
      <p:sp>
        <p:nvSpPr>
          <p:cNvPr id="28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7572931" y="4709702"/>
            <a:ext cx="3472445" cy="3649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4 de cada 10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Estudiantes</a:t>
            </a:r>
          </a:p>
        </p:txBody>
      </p:sp>
      <p:sp>
        <p:nvSpPr>
          <p:cNvPr id="37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375950" y="766132"/>
            <a:ext cx="6573354" cy="3151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2000" dirty="0">
                <a:solidFill>
                  <a:schemeClr val="accent6">
                    <a:lumMod val="75000"/>
                  </a:schemeClr>
                </a:solidFill>
                <a:latin typeface="Metropolis" pitchFamily="2" charset="77"/>
              </a:rPr>
              <a:t>Principales factores que afectan los hábitos de sueño: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B0988990-927B-E44F-8D06-A6E2DD82A284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Afectaciones en los hábitos de sueño</a:t>
            </a:r>
          </a:p>
        </p:txBody>
      </p:sp>
      <p:sp>
        <p:nvSpPr>
          <p:cNvPr id="18" name="Marcador de número de diapositiva 2">
            <a:extLst>
              <a:ext uri="{FF2B5EF4-FFF2-40B4-BE49-F238E27FC236}">
                <a16:creationId xmlns:a16="http://schemas.microsoft.com/office/drawing/2014/main" xmlns="" id="{9968A98F-4496-1442-81BB-D00186F6D6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10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2A8D052E-3D66-B845-96AA-91519E1D3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15" y="3029176"/>
            <a:ext cx="3155612" cy="2731415"/>
          </a:xfrm>
          <a:prstGeom prst="rect">
            <a:avLst/>
          </a:prstGeom>
        </p:spPr>
      </p:pic>
      <p:cxnSp>
        <p:nvCxnSpPr>
          <p:cNvPr id="24" name="Conector recto 23" title="Línea divisoria">
            <a:extLst>
              <a:ext uri="{FF2B5EF4-FFF2-40B4-BE49-F238E27FC236}">
                <a16:creationId xmlns:a16="http://schemas.microsoft.com/office/drawing/2014/main" xmlns="" id="{DF635180-DE78-9444-B563-8812B656C9C0}"/>
              </a:ext>
            </a:extLst>
          </p:cNvPr>
          <p:cNvCxnSpPr>
            <a:cxnSpLocks/>
          </p:cNvCxnSpPr>
          <p:nvPr/>
        </p:nvCxnSpPr>
        <p:spPr bwMode="ltGray">
          <a:xfrm flipV="1">
            <a:off x="7418093" y="3940632"/>
            <a:ext cx="0" cy="1097171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492C6279-F3FB-AC4F-AC3E-D6DF07878690}"/>
              </a:ext>
            </a:extLst>
          </p:cNvPr>
          <p:cNvSpPr/>
          <p:nvPr/>
        </p:nvSpPr>
        <p:spPr>
          <a:xfrm>
            <a:off x="5372792" y="1608057"/>
            <a:ext cx="473398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9% 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Pensamientos de incertidumbre</a:t>
            </a:r>
            <a:endParaRPr lang="es-ES_tradn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CF0835F7-30B6-BC4C-B93F-93AC1DC5B8E8}"/>
              </a:ext>
            </a:extLst>
          </p:cNvPr>
          <p:cNvSpPr/>
          <p:nvPr/>
        </p:nvSpPr>
        <p:spPr>
          <a:xfrm>
            <a:off x="5372792" y="2089616"/>
            <a:ext cx="442941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8% 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Trabajo o estudio hasta tarde</a:t>
            </a:r>
            <a:endParaRPr lang="es-ES_tradn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2D0376D3-4E1A-164D-A085-A425997C94A5}"/>
              </a:ext>
            </a:extLst>
          </p:cNvPr>
          <p:cNvSpPr/>
          <p:nvPr/>
        </p:nvSpPr>
        <p:spPr>
          <a:xfrm>
            <a:off x="5372792" y="2557285"/>
            <a:ext cx="6096000" cy="707886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490538" indent="-485775">
              <a:spcBef>
                <a:spcPts val="300"/>
              </a:spcBef>
              <a:spcAft>
                <a:spcPts val="300"/>
              </a:spcAft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8%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Desvelo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 innecesario viendo TV, el celular o jugando videojuegos</a:t>
            </a:r>
            <a:endParaRPr lang="es-ES_tradn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46EC2163-80C5-7D42-8A8B-D9655D151DFC}"/>
              </a:ext>
            </a:extLst>
          </p:cNvPr>
          <p:cNvSpPr/>
          <p:nvPr/>
        </p:nvSpPr>
        <p:spPr>
          <a:xfrm>
            <a:off x="5372792" y="1197439"/>
            <a:ext cx="3970959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17% 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Estrés, ansiedad y miedo</a:t>
            </a:r>
            <a:endParaRPr lang="es-ES_tradn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0" name="Conector recto 29" title="Línea divisoria">
            <a:extLst>
              <a:ext uri="{FF2B5EF4-FFF2-40B4-BE49-F238E27FC236}">
                <a16:creationId xmlns:a16="http://schemas.microsoft.com/office/drawing/2014/main" xmlns="" id="{1AD4CDDB-ECF3-4B47-9E6A-9ECE19C4204D}"/>
              </a:ext>
            </a:extLst>
          </p:cNvPr>
          <p:cNvCxnSpPr>
            <a:cxnSpLocks/>
          </p:cNvCxnSpPr>
          <p:nvPr/>
        </p:nvCxnSpPr>
        <p:spPr bwMode="ltGray">
          <a:xfrm flipV="1">
            <a:off x="5276310" y="813057"/>
            <a:ext cx="0" cy="2390411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55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280832D-3151-A64C-9DFF-D7815F091B9F}"/>
              </a:ext>
            </a:extLst>
          </p:cNvPr>
          <p:cNvSpPr/>
          <p:nvPr/>
        </p:nvSpPr>
        <p:spPr>
          <a:xfrm>
            <a:off x="5370961" y="3742308"/>
            <a:ext cx="6677247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-444500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8% 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He dejado de comer en las horas habituales que lo hacia  </a:t>
            </a:r>
          </a:p>
          <a:p>
            <a:pPr marL="449263" lvl="1" indent="-444500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7% 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Estoy comiendo demasiado durante el transcurso del día                     </a:t>
            </a:r>
          </a:p>
          <a:p>
            <a:pPr marL="449263" lvl="1" indent="-444500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4% </a:t>
            </a:r>
            <a:r>
              <a:rPr lang="es-MX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Estoy 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comiendo menos de lo que debería de comer pues me siento desanimado                         </a:t>
            </a:r>
          </a:p>
          <a:p>
            <a:pPr marL="449263" lvl="1" indent="-444500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3% 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Debido a la situación económica hemos adquirido menos comida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50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375950" y="3373987"/>
            <a:ext cx="6573349" cy="3649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2000" spc="-50" dirty="0">
                <a:solidFill>
                  <a:schemeClr val="accent6">
                    <a:lumMod val="75000"/>
                  </a:schemeClr>
                </a:solidFill>
                <a:latin typeface="Metropolis" pitchFamily="2" charset="77"/>
              </a:rPr>
              <a:t>Principales factores que afectan los hábitos alimenticios:</a:t>
            </a:r>
          </a:p>
        </p:txBody>
      </p:sp>
      <p:sp>
        <p:nvSpPr>
          <p:cNvPr id="26" name="Marcador de contenido 1">
            <a:extLst>
              <a:ext uri="{FF2B5EF4-FFF2-40B4-BE49-F238E27FC236}">
                <a16:creationId xmlns:a16="http://schemas.microsoft.com/office/drawing/2014/main" xmlns="" id="{1AC9E886-BD82-4757-912B-F7589A22164F}"/>
              </a:ext>
            </a:extLst>
          </p:cNvPr>
          <p:cNvSpPr txBox="1">
            <a:spLocks/>
          </p:cNvSpPr>
          <p:nvPr/>
        </p:nvSpPr>
        <p:spPr bwMode="gray">
          <a:xfrm>
            <a:off x="5465610" y="857660"/>
            <a:ext cx="6487950" cy="10345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38% del sector 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  <a:latin typeface="Metropolis Light" pitchFamily="2" charset="77"/>
              </a:rPr>
              <a:t>administrativo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 considera que sus hábitos alimenticios 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  <a:latin typeface="Metropolis Light" pitchFamily="2" charset="77"/>
              </a:rPr>
              <a:t>han mejorado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. 60% del sector 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etropolis Light" pitchFamily="2" charset="77"/>
              </a:rPr>
              <a:t>académico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 y 47% del sector 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etropolis Light" pitchFamily="2" charset="77"/>
              </a:rPr>
              <a:t>estudiantil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 consideran que sus hábitos alimenticios 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etropolis Light" pitchFamily="2" charset="77"/>
              </a:rPr>
              <a:t>no han cambiado drásticamente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xmlns="" id="{F862780F-92D5-4FF5-8003-B57A9BC2BF77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9562006" cy="432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600" kern="1200" spc="-15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878858" y="2131253"/>
            <a:ext cx="2430826" cy="934055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16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Han empeorado o se han deteriorado, llevo una dieta desordenada y poco saludable</a:t>
            </a:r>
            <a:endParaRPr lang="es-ES" sz="1600" b="1" dirty="0">
              <a:solidFill>
                <a:schemeClr val="accent6">
                  <a:lumMod val="50000"/>
                </a:schemeClr>
              </a:solidFill>
              <a:latin typeface="Metropolis" pitchFamily="2" charset="77"/>
            </a:endParaRPr>
          </a:p>
        </p:txBody>
      </p:sp>
      <p:sp>
        <p:nvSpPr>
          <p:cNvPr id="33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465611" y="2035935"/>
            <a:ext cx="3472445" cy="3649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1 de cada 10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Académicos</a:t>
            </a:r>
          </a:p>
        </p:txBody>
      </p:sp>
      <p:sp>
        <p:nvSpPr>
          <p:cNvPr id="45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38440" y="931691"/>
            <a:ext cx="4848568" cy="9340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En términos generales a raíz de la pandemia por COVID 19 </a:t>
            </a: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considero que mis hábitos alimenticios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…</a:t>
            </a:r>
          </a:p>
        </p:txBody>
      </p:sp>
      <p:sp>
        <p:nvSpPr>
          <p:cNvPr id="48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465610" y="2443715"/>
            <a:ext cx="4147893" cy="348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2 de cada 10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Administrativos</a:t>
            </a:r>
          </a:p>
        </p:txBody>
      </p:sp>
      <p:sp>
        <p:nvSpPr>
          <p:cNvPr id="49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465610" y="2832333"/>
            <a:ext cx="3472445" cy="3649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3 de cada 10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Estudiantes</a:t>
            </a:r>
          </a:p>
        </p:txBody>
      </p:sp>
      <p:sp>
        <p:nvSpPr>
          <p:cNvPr id="46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38440" y="3035230"/>
            <a:ext cx="1769051" cy="3697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1600" b="1" dirty="0">
                <a:solidFill>
                  <a:schemeClr val="accent5">
                    <a:lumMod val="75000"/>
                  </a:schemeClr>
                </a:solidFill>
                <a:latin typeface="Metropolis" pitchFamily="2" charset="77"/>
              </a:rPr>
              <a:t>No han cambiado drásticamente</a:t>
            </a:r>
            <a:endParaRPr lang="es-ES" sz="1600" b="1" dirty="0">
              <a:solidFill>
                <a:schemeClr val="accent5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47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746479" y="5779222"/>
            <a:ext cx="2392680" cy="64677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1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Han mejorado, llevo mejor control de mi dieta</a:t>
            </a:r>
            <a:endParaRPr lang="es-ES" sz="1600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FA5E397C-E29B-564F-85E9-4F01E06C9355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Afectaciones en los hábitos alimenticios</a:t>
            </a:r>
          </a:p>
        </p:txBody>
      </p:sp>
      <p:sp>
        <p:nvSpPr>
          <p:cNvPr id="20" name="Marcador de número de diapositiva 2">
            <a:extLst>
              <a:ext uri="{FF2B5EF4-FFF2-40B4-BE49-F238E27FC236}">
                <a16:creationId xmlns:a16="http://schemas.microsoft.com/office/drawing/2014/main" xmlns="" id="{A01716B6-3112-0C41-B2DC-6AE2242260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11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cxnSp>
        <p:nvCxnSpPr>
          <p:cNvPr id="18" name="Conector recto 17" title="Línea divisoria">
            <a:extLst>
              <a:ext uri="{FF2B5EF4-FFF2-40B4-BE49-F238E27FC236}">
                <a16:creationId xmlns:a16="http://schemas.microsoft.com/office/drawing/2014/main" xmlns="" id="{B4D6C637-B152-E74B-852A-D575D53E8E3E}"/>
              </a:ext>
            </a:extLst>
          </p:cNvPr>
          <p:cNvCxnSpPr>
            <a:cxnSpLocks/>
          </p:cNvCxnSpPr>
          <p:nvPr/>
        </p:nvCxnSpPr>
        <p:spPr bwMode="ltGray">
          <a:xfrm flipV="1">
            <a:off x="5309684" y="2047759"/>
            <a:ext cx="0" cy="115571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D0ED5ABD-6F77-0246-939B-205598CE3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03" y="3197256"/>
            <a:ext cx="2897442" cy="2541799"/>
          </a:xfrm>
          <a:prstGeom prst="rect">
            <a:avLst/>
          </a:prstGeom>
        </p:spPr>
      </p:pic>
      <p:cxnSp>
        <p:nvCxnSpPr>
          <p:cNvPr id="24" name="Conector recto 23" title="Línea divisoria">
            <a:extLst>
              <a:ext uri="{FF2B5EF4-FFF2-40B4-BE49-F238E27FC236}">
                <a16:creationId xmlns:a16="http://schemas.microsoft.com/office/drawing/2014/main" xmlns="" id="{FB17E3B2-A2C7-0942-9C3C-228643076415}"/>
              </a:ext>
            </a:extLst>
          </p:cNvPr>
          <p:cNvCxnSpPr>
            <a:cxnSpLocks/>
          </p:cNvCxnSpPr>
          <p:nvPr/>
        </p:nvCxnSpPr>
        <p:spPr bwMode="ltGray">
          <a:xfrm flipV="1">
            <a:off x="5309684" y="857660"/>
            <a:ext cx="0" cy="1072593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 title="Línea divisoria">
            <a:extLst>
              <a:ext uri="{FF2B5EF4-FFF2-40B4-BE49-F238E27FC236}">
                <a16:creationId xmlns:a16="http://schemas.microsoft.com/office/drawing/2014/main" xmlns="" id="{4616AFA9-DAE2-D64F-9139-7F4C5D7AEE40}"/>
              </a:ext>
            </a:extLst>
          </p:cNvPr>
          <p:cNvCxnSpPr>
            <a:cxnSpLocks/>
          </p:cNvCxnSpPr>
          <p:nvPr/>
        </p:nvCxnSpPr>
        <p:spPr bwMode="ltGray">
          <a:xfrm flipV="1">
            <a:off x="5309684" y="3429000"/>
            <a:ext cx="0" cy="299700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7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586046" y="2021943"/>
            <a:ext cx="2663065" cy="121139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16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Han empeorado o se han deteriorado, no he podido ejercitarme ni llevar a cabo actividad física que me mantenga saludable</a:t>
            </a:r>
            <a:endParaRPr lang="es-ES" sz="1600" b="1" dirty="0">
              <a:solidFill>
                <a:schemeClr val="accent6">
                  <a:lumMod val="50000"/>
                </a:schemeClr>
              </a:solidFill>
              <a:latin typeface="Metropolis" pitchFamily="2" charset="77"/>
            </a:endParaRPr>
          </a:p>
        </p:txBody>
      </p:sp>
      <p:sp>
        <p:nvSpPr>
          <p:cNvPr id="12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478056" y="2047759"/>
            <a:ext cx="3472445" cy="2730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3  de cada 10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Académicos</a:t>
            </a:r>
          </a:p>
        </p:txBody>
      </p:sp>
      <p:sp>
        <p:nvSpPr>
          <p:cNvPr id="22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42697" y="929299"/>
            <a:ext cx="4965905" cy="8650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En términos generales a raíz de la pandemia por COVID 19 </a:t>
            </a: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considero que mis hábitos de ejercicio</a:t>
            </a:r>
            <a:r>
              <a:rPr lang="es-MX" sz="2000" b="1" dirty="0">
                <a:solidFill>
                  <a:schemeClr val="tx1"/>
                </a:solidFill>
                <a:latin typeface="Metropolis" pitchFamily="2" charset="77"/>
              </a:rPr>
              <a:t>...</a:t>
            </a:r>
          </a:p>
        </p:txBody>
      </p:sp>
      <p:sp>
        <p:nvSpPr>
          <p:cNvPr id="26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3011892" y="5657779"/>
            <a:ext cx="2237219" cy="8650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1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Han mejorado pues he podido ejercitarme y llevar a cabo mayor actividad física</a:t>
            </a:r>
            <a:endParaRPr lang="es-ES" sz="1600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27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465611" y="2470442"/>
            <a:ext cx="4152691" cy="2730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2  de cada 10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Administrativos</a:t>
            </a:r>
          </a:p>
        </p:txBody>
      </p:sp>
      <p:sp>
        <p:nvSpPr>
          <p:cNvPr id="28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478055" y="2893125"/>
            <a:ext cx="3472445" cy="27305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3  de cada 10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Estudiantes</a:t>
            </a:r>
          </a:p>
        </p:txBody>
      </p:sp>
      <p:sp>
        <p:nvSpPr>
          <p:cNvPr id="37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465611" y="4287389"/>
            <a:ext cx="6483678" cy="19340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2613" indent="-577850"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12%	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Las instalaciones deportivas permanecen cerradas</a:t>
            </a:r>
          </a:p>
          <a:p>
            <a:pPr marL="582613" indent="-577850"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10%	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Descuido propio</a:t>
            </a:r>
          </a:p>
          <a:p>
            <a:pPr marL="582613" indent="-577850"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6%	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No tengo tiempo</a:t>
            </a:r>
          </a:p>
          <a:p>
            <a:pPr marL="582613" indent="-577850"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2%	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Falta de recursos económicos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25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42697" y="2796347"/>
            <a:ext cx="1809507" cy="3697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1600" b="1" dirty="0">
                <a:solidFill>
                  <a:schemeClr val="accent5">
                    <a:lumMod val="75000"/>
                  </a:schemeClr>
                </a:solidFill>
                <a:latin typeface="Metropolis" pitchFamily="2" charset="77"/>
              </a:rPr>
              <a:t>No han cambiado drásticamente</a:t>
            </a:r>
            <a:endParaRPr lang="es-ES" sz="1600" b="1" dirty="0">
              <a:solidFill>
                <a:schemeClr val="accent5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24" name="Marcador de contenido 1">
            <a:extLst>
              <a:ext uri="{FF2B5EF4-FFF2-40B4-BE49-F238E27FC236}">
                <a16:creationId xmlns:a16="http://schemas.microsoft.com/office/drawing/2014/main" xmlns="" id="{1AC9E886-BD82-4757-912B-F7589A22164F}"/>
              </a:ext>
            </a:extLst>
          </p:cNvPr>
          <p:cNvSpPr txBox="1">
            <a:spLocks/>
          </p:cNvSpPr>
          <p:nvPr/>
        </p:nvSpPr>
        <p:spPr bwMode="gray">
          <a:xfrm>
            <a:off x="5465611" y="825539"/>
            <a:ext cx="6483684" cy="10725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50% del sector 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  <a:latin typeface="Metropolis Light" pitchFamily="2" charset="77"/>
              </a:rPr>
              <a:t>administrativo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 considera que sus hábitos de ejercicio 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  <a:latin typeface="Metropolis Light" pitchFamily="2" charset="77"/>
              </a:rPr>
              <a:t>han mejorado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. 50% del sector 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etropolis Light" pitchFamily="2" charset="77"/>
              </a:rPr>
              <a:t>académico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 y 33% del sector 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etropolis Light" pitchFamily="2" charset="77"/>
              </a:rPr>
              <a:t>estudiantil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 consideran que sus hábitos de ejercicio 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etropolis Light" pitchFamily="2" charset="77"/>
              </a:rPr>
              <a:t>no han cambiado drásticamente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B643089B-5709-464C-8442-C38CB3AF95AD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Afectaciones en los hábitos de ejercicio</a:t>
            </a:r>
          </a:p>
        </p:txBody>
      </p:sp>
      <p:sp>
        <p:nvSpPr>
          <p:cNvPr id="19" name="Marcador de número de diapositiva 2">
            <a:extLst>
              <a:ext uri="{FF2B5EF4-FFF2-40B4-BE49-F238E27FC236}">
                <a16:creationId xmlns:a16="http://schemas.microsoft.com/office/drawing/2014/main" xmlns="" id="{E669D1F0-C7B7-D040-B88F-56950CF34A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12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C49C3DA9-FCD1-2046-ABF2-3262AD6BC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9" y="3235197"/>
            <a:ext cx="2870614" cy="2775280"/>
          </a:xfrm>
          <a:prstGeom prst="rect">
            <a:avLst/>
          </a:prstGeom>
        </p:spPr>
      </p:pic>
      <p:cxnSp>
        <p:nvCxnSpPr>
          <p:cNvPr id="29" name="Conector recto 28" title="Línea divisoria">
            <a:extLst>
              <a:ext uri="{FF2B5EF4-FFF2-40B4-BE49-F238E27FC236}">
                <a16:creationId xmlns:a16="http://schemas.microsoft.com/office/drawing/2014/main" xmlns="" id="{19C56605-9A73-EA44-952E-5F659AD3CF8B}"/>
              </a:ext>
            </a:extLst>
          </p:cNvPr>
          <p:cNvCxnSpPr>
            <a:cxnSpLocks/>
          </p:cNvCxnSpPr>
          <p:nvPr/>
        </p:nvCxnSpPr>
        <p:spPr bwMode="ltGray">
          <a:xfrm flipV="1">
            <a:off x="5309684" y="2047759"/>
            <a:ext cx="0" cy="115571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 title="Línea divisoria">
            <a:extLst>
              <a:ext uri="{FF2B5EF4-FFF2-40B4-BE49-F238E27FC236}">
                <a16:creationId xmlns:a16="http://schemas.microsoft.com/office/drawing/2014/main" xmlns="" id="{B183B5C1-8BB0-EA4F-92E4-359ADCE389F6}"/>
              </a:ext>
            </a:extLst>
          </p:cNvPr>
          <p:cNvCxnSpPr>
            <a:cxnSpLocks/>
          </p:cNvCxnSpPr>
          <p:nvPr/>
        </p:nvCxnSpPr>
        <p:spPr bwMode="ltGray">
          <a:xfrm flipV="1">
            <a:off x="5309684" y="857660"/>
            <a:ext cx="0" cy="1072593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 title="Línea divisoria">
            <a:extLst>
              <a:ext uri="{FF2B5EF4-FFF2-40B4-BE49-F238E27FC236}">
                <a16:creationId xmlns:a16="http://schemas.microsoft.com/office/drawing/2014/main" xmlns="" id="{FFB52415-3BD2-7347-9C0B-9B6CD3463B74}"/>
              </a:ext>
            </a:extLst>
          </p:cNvPr>
          <p:cNvCxnSpPr>
            <a:cxnSpLocks/>
          </p:cNvCxnSpPr>
          <p:nvPr/>
        </p:nvCxnSpPr>
        <p:spPr bwMode="ltGray">
          <a:xfrm flipV="1">
            <a:off x="5309684" y="3429000"/>
            <a:ext cx="0" cy="299700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Marcador de contenido 3">
            <a:extLst>
              <a:ext uri="{FF2B5EF4-FFF2-40B4-BE49-F238E27FC236}">
                <a16:creationId xmlns:a16="http://schemas.microsoft.com/office/drawing/2014/main" xmlns="" id="{E2B9EF64-AE09-714E-AD2A-A7536B4D9FB8}"/>
              </a:ext>
            </a:extLst>
          </p:cNvPr>
          <p:cNvSpPr txBox="1">
            <a:spLocks/>
          </p:cNvSpPr>
          <p:nvPr/>
        </p:nvSpPr>
        <p:spPr>
          <a:xfrm>
            <a:off x="5478055" y="3601955"/>
            <a:ext cx="6573349" cy="3649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s-MX" sz="2000" spc="-50" dirty="0">
                <a:solidFill>
                  <a:schemeClr val="accent6">
                    <a:lumMod val="75000"/>
                  </a:schemeClr>
                </a:solidFill>
                <a:latin typeface="Metropolis" pitchFamily="2" charset="77"/>
              </a:rPr>
              <a:t>Principales factores que afectan los hábitos de ejercicio:</a:t>
            </a:r>
          </a:p>
        </p:txBody>
      </p:sp>
    </p:spTree>
    <p:extLst>
      <p:ext uri="{BB962C8B-B14F-4D97-AF65-F5344CB8AC3E}">
        <p14:creationId xmlns:p14="http://schemas.microsoft.com/office/powerpoint/2010/main" val="31468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 de texto 18">
            <a:extLst>
              <a:ext uri="{FF2B5EF4-FFF2-40B4-BE49-F238E27FC236}">
                <a16:creationId xmlns:a16="http://schemas.microsoft.com/office/drawing/2014/main" xmlns="" id="{8258B591-4E81-4642-B710-18A637C71CC2}"/>
              </a:ext>
            </a:extLst>
          </p:cNvPr>
          <p:cNvSpPr txBox="1"/>
          <p:nvPr/>
        </p:nvSpPr>
        <p:spPr bwMode="gray">
          <a:xfrm>
            <a:off x="145358" y="4404168"/>
            <a:ext cx="12046641" cy="707886"/>
          </a:xfrm>
          <a:prstGeom prst="rect">
            <a:avLst/>
          </a:prstGeom>
          <a:noFill/>
        </p:spPr>
        <p:txBody>
          <a:bodyPr wrap="square" lIns="108000" tIns="72000" rIns="108000" bIns="72000" rtlCol="0" anchor="ctr" anchorCtr="0">
            <a:noAutofit/>
          </a:bodyPr>
          <a:lstStyle/>
          <a:p>
            <a:pPr rtl="0"/>
            <a:r>
              <a:rPr lang="es-ES" sz="4000" noProof="1">
                <a:solidFill>
                  <a:schemeClr val="accent4">
                    <a:lumMod val="75000"/>
                  </a:schemeClr>
                </a:solidFill>
                <a:latin typeface="Metropolis Thin" pitchFamily="2" charset="77"/>
              </a:rPr>
              <a:t>Diagnóstico sanitario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xmlns="" id="{C37035DE-FF82-8C42-8413-BCE6D100F823}"/>
              </a:ext>
            </a:extLst>
          </p:cNvPr>
          <p:cNvSpPr txBox="1">
            <a:spLocks/>
          </p:cNvSpPr>
          <p:nvPr/>
        </p:nvSpPr>
        <p:spPr bwMode="gray">
          <a:xfrm>
            <a:off x="145358" y="5273457"/>
            <a:ext cx="12046641" cy="646331"/>
          </a:xfrm>
          <a:prstGeom prst="rect">
            <a:avLst/>
          </a:prstGeom>
        </p:spPr>
        <p:txBody>
          <a:bodyPr vert="horz" lIns="108000" tIns="108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3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Impacto en la salud mental</a:t>
            </a:r>
          </a:p>
        </p:txBody>
      </p:sp>
      <p:cxnSp>
        <p:nvCxnSpPr>
          <p:cNvPr id="12" name="Conector recto 11" title="Línea divisoria">
            <a:extLst>
              <a:ext uri="{FF2B5EF4-FFF2-40B4-BE49-F238E27FC236}">
                <a16:creationId xmlns:a16="http://schemas.microsoft.com/office/drawing/2014/main" xmlns="" id="{A088DAFF-4EA1-564C-99B7-6A6CC7894900}"/>
              </a:ext>
            </a:extLst>
          </p:cNvPr>
          <p:cNvCxnSpPr>
            <a:cxnSpLocks/>
          </p:cNvCxnSpPr>
          <p:nvPr/>
        </p:nvCxnSpPr>
        <p:spPr bwMode="ltGray">
          <a:xfrm>
            <a:off x="271911" y="5213739"/>
            <a:ext cx="6003629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8AC5DA67-E588-4D4D-B410-D133DB7E7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87868"/>
            <a:ext cx="12192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498749" y="2070997"/>
            <a:ext cx="2698267" cy="110923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Se ha visto deteriorada, he tenido dificultades para estar tranquilo, he pasado por episodios de ansiedad, miedo o estrés (cansancio mental)</a:t>
            </a:r>
            <a:endParaRPr lang="es-ES" sz="1600" b="1" dirty="0">
              <a:solidFill>
                <a:schemeClr val="accent6">
                  <a:lumMod val="50000"/>
                </a:schemeClr>
              </a:solidFill>
              <a:latin typeface="Metropolis" pitchFamily="2" charset="77"/>
            </a:endParaRPr>
          </a:p>
        </p:txBody>
      </p:sp>
      <p:sp>
        <p:nvSpPr>
          <p:cNvPr id="12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490500" y="2117490"/>
            <a:ext cx="3472445" cy="2489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4  de cada 10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Académicos</a:t>
            </a:r>
          </a:p>
        </p:txBody>
      </p:sp>
      <p:sp>
        <p:nvSpPr>
          <p:cNvPr id="22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42697" y="958441"/>
            <a:ext cx="4954333" cy="87103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En términos generales a raíz de la pandemia por COVID 19 </a:t>
            </a: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considero que mi salud mental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… 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26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864892" y="5655027"/>
            <a:ext cx="2444792" cy="9965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Ha mejorado, considero que me siento más tranquilo o menos agotado mentalmente</a:t>
            </a:r>
            <a:endParaRPr lang="es-ES" sz="1600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27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478055" y="2511507"/>
            <a:ext cx="4152691" cy="2489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3  de cada 10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Administrativos</a:t>
            </a:r>
          </a:p>
        </p:txBody>
      </p:sp>
      <p:sp>
        <p:nvSpPr>
          <p:cNvPr id="28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490499" y="2905524"/>
            <a:ext cx="3472445" cy="24892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4 de cada 10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Estudiantes</a:t>
            </a:r>
          </a:p>
        </p:txBody>
      </p:sp>
      <p:sp>
        <p:nvSpPr>
          <p:cNvPr id="37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478054" y="4076576"/>
            <a:ext cx="6471227" cy="214902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2613" indent="-582613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13%	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Cansancio mental (estrés) </a:t>
            </a:r>
          </a:p>
          <a:p>
            <a:pPr marL="582613" indent="-582613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8%	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Ansiedad</a:t>
            </a:r>
          </a:p>
          <a:p>
            <a:pPr marL="582613" indent="-582613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6%	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Depresión</a:t>
            </a:r>
          </a:p>
          <a:p>
            <a:pPr marL="582613" indent="-582613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5%	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Sentimientos de aislamiento</a:t>
            </a:r>
          </a:p>
          <a:p>
            <a:pPr marL="582613" indent="-582613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4%	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Estrés financiero</a:t>
            </a:r>
          </a:p>
          <a:p>
            <a:pPr marL="582613" indent="-582613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4%	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Problemas con la pareja o la familia 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25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42698" y="2863620"/>
            <a:ext cx="1771297" cy="3697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chemeClr val="accent5">
                    <a:lumMod val="75000"/>
                  </a:schemeClr>
                </a:solidFill>
                <a:latin typeface="Metropolis" pitchFamily="2" charset="77"/>
              </a:rPr>
              <a:t>No han cambiado drásticamente</a:t>
            </a:r>
            <a:endParaRPr lang="es-ES" sz="1600" b="1" dirty="0">
              <a:solidFill>
                <a:schemeClr val="accent5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24" name="Marcador de contenido 1">
            <a:extLst>
              <a:ext uri="{FF2B5EF4-FFF2-40B4-BE49-F238E27FC236}">
                <a16:creationId xmlns:a16="http://schemas.microsoft.com/office/drawing/2014/main" xmlns="" id="{1AC9E886-BD82-4757-912B-F7589A22164F}"/>
              </a:ext>
            </a:extLst>
          </p:cNvPr>
          <p:cNvSpPr txBox="1">
            <a:spLocks/>
          </p:cNvSpPr>
          <p:nvPr/>
        </p:nvSpPr>
        <p:spPr bwMode="gray">
          <a:xfrm>
            <a:off x="5478055" y="784222"/>
            <a:ext cx="6471243" cy="12227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% que considera que su salud mental se ha deteriorado: Estudiantes 42%, Académico 37%, Administrativo 31%</a:t>
            </a:r>
          </a:p>
          <a:p>
            <a:pPr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endParaRPr lang="es-ES" sz="1600" b="1" dirty="0">
              <a:solidFill>
                <a:schemeClr val="accent6">
                  <a:lumMod val="50000"/>
                </a:schemeClr>
              </a:solidFill>
              <a:latin typeface="Metropolis" pitchFamily="2" charset="77"/>
            </a:endParaRPr>
          </a:p>
          <a:p>
            <a:pPr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30% del sector administrativo considera que sus salud mental ha mejorado. 60% del sector académico y 39% del sector estudiantil consideran que su salud mental no ha cambiado drásticamente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96EA7BF6-A70F-FE4A-941C-D1961D980CC5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Impacto en la salud mental</a:t>
            </a:r>
          </a:p>
        </p:txBody>
      </p:sp>
      <p:sp>
        <p:nvSpPr>
          <p:cNvPr id="19" name="Marcador de número de diapositiva 2">
            <a:extLst>
              <a:ext uri="{FF2B5EF4-FFF2-40B4-BE49-F238E27FC236}">
                <a16:creationId xmlns:a16="http://schemas.microsoft.com/office/drawing/2014/main" xmlns="" id="{D42DA5C9-4C3E-5941-96FC-694609DAD1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14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5CEF2DB1-7DBC-3446-BF30-5576F8B93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9" y="3233337"/>
            <a:ext cx="3106418" cy="2778871"/>
          </a:xfrm>
          <a:prstGeom prst="rect">
            <a:avLst/>
          </a:prstGeom>
        </p:spPr>
      </p:pic>
      <p:cxnSp>
        <p:nvCxnSpPr>
          <p:cNvPr id="29" name="Conector recto 28" title="Línea divisoria">
            <a:extLst>
              <a:ext uri="{FF2B5EF4-FFF2-40B4-BE49-F238E27FC236}">
                <a16:creationId xmlns:a16="http://schemas.microsoft.com/office/drawing/2014/main" xmlns="" id="{9C767BA1-EE9F-4948-95D9-1369580FFA94}"/>
              </a:ext>
            </a:extLst>
          </p:cNvPr>
          <p:cNvCxnSpPr>
            <a:cxnSpLocks/>
          </p:cNvCxnSpPr>
          <p:nvPr/>
        </p:nvCxnSpPr>
        <p:spPr bwMode="ltGray">
          <a:xfrm flipV="1">
            <a:off x="5309684" y="2047759"/>
            <a:ext cx="0" cy="115571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 title="Línea divisoria">
            <a:extLst>
              <a:ext uri="{FF2B5EF4-FFF2-40B4-BE49-F238E27FC236}">
                <a16:creationId xmlns:a16="http://schemas.microsoft.com/office/drawing/2014/main" xmlns="" id="{018D5E25-A740-0749-8917-E8C9A398A8B3}"/>
              </a:ext>
            </a:extLst>
          </p:cNvPr>
          <p:cNvCxnSpPr>
            <a:cxnSpLocks/>
          </p:cNvCxnSpPr>
          <p:nvPr/>
        </p:nvCxnSpPr>
        <p:spPr bwMode="ltGray">
          <a:xfrm flipV="1">
            <a:off x="5309684" y="857660"/>
            <a:ext cx="0" cy="1072593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 title="Línea divisoria">
            <a:extLst>
              <a:ext uri="{FF2B5EF4-FFF2-40B4-BE49-F238E27FC236}">
                <a16:creationId xmlns:a16="http://schemas.microsoft.com/office/drawing/2014/main" xmlns="" id="{9CB67667-9839-4844-BD94-BA8260641A0B}"/>
              </a:ext>
            </a:extLst>
          </p:cNvPr>
          <p:cNvCxnSpPr>
            <a:cxnSpLocks/>
          </p:cNvCxnSpPr>
          <p:nvPr/>
        </p:nvCxnSpPr>
        <p:spPr bwMode="ltGray">
          <a:xfrm flipV="1">
            <a:off x="5309684" y="3429000"/>
            <a:ext cx="0" cy="299700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Marcador de contenido 3">
            <a:extLst>
              <a:ext uri="{FF2B5EF4-FFF2-40B4-BE49-F238E27FC236}">
                <a16:creationId xmlns:a16="http://schemas.microsoft.com/office/drawing/2014/main" xmlns="" id="{8CDFC9EA-1034-994E-9508-A42DF7F501B0}"/>
              </a:ext>
            </a:extLst>
          </p:cNvPr>
          <p:cNvSpPr txBox="1">
            <a:spLocks/>
          </p:cNvSpPr>
          <p:nvPr/>
        </p:nvSpPr>
        <p:spPr>
          <a:xfrm>
            <a:off x="5478055" y="3521087"/>
            <a:ext cx="6573349" cy="3649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s-MX" sz="2000" spc="-50" dirty="0">
                <a:solidFill>
                  <a:schemeClr val="accent6">
                    <a:lumMod val="75000"/>
                  </a:schemeClr>
                </a:solidFill>
                <a:latin typeface="Metropolis" pitchFamily="2" charset="77"/>
              </a:rPr>
              <a:t>Principales factores que afecta la salud mental:</a:t>
            </a:r>
          </a:p>
        </p:txBody>
      </p:sp>
    </p:spTree>
    <p:extLst>
      <p:ext uri="{BB962C8B-B14F-4D97-AF65-F5344CB8AC3E}">
        <p14:creationId xmlns:p14="http://schemas.microsoft.com/office/powerpoint/2010/main" val="70980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 de texto 18">
            <a:extLst>
              <a:ext uri="{FF2B5EF4-FFF2-40B4-BE49-F238E27FC236}">
                <a16:creationId xmlns:a16="http://schemas.microsoft.com/office/drawing/2014/main" xmlns="" id="{E28A422E-DCE8-6D4D-8D84-BDB7421BEF50}"/>
              </a:ext>
            </a:extLst>
          </p:cNvPr>
          <p:cNvSpPr txBox="1"/>
          <p:nvPr/>
        </p:nvSpPr>
        <p:spPr bwMode="gray">
          <a:xfrm>
            <a:off x="145358" y="4404168"/>
            <a:ext cx="12046641" cy="707886"/>
          </a:xfrm>
          <a:prstGeom prst="rect">
            <a:avLst/>
          </a:prstGeom>
          <a:noFill/>
        </p:spPr>
        <p:txBody>
          <a:bodyPr wrap="square" lIns="108000" tIns="72000" rIns="108000" bIns="72000" rtlCol="0" anchor="ctr" anchorCtr="0">
            <a:noAutofit/>
          </a:bodyPr>
          <a:lstStyle/>
          <a:p>
            <a:pPr rtl="0"/>
            <a:r>
              <a:rPr lang="es-ES" sz="4000" noProof="1">
                <a:solidFill>
                  <a:schemeClr val="accent4">
                    <a:lumMod val="75000"/>
                  </a:schemeClr>
                </a:solidFill>
                <a:latin typeface="Metropolis Thin" pitchFamily="2" charset="77"/>
              </a:rPr>
              <a:t>Diagnóstico sanitario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xmlns="" id="{1C3166E8-38BB-C145-AB73-54DA9F6A6BF1}"/>
              </a:ext>
            </a:extLst>
          </p:cNvPr>
          <p:cNvSpPr txBox="1">
            <a:spLocks/>
          </p:cNvSpPr>
          <p:nvPr/>
        </p:nvSpPr>
        <p:spPr bwMode="gray">
          <a:xfrm>
            <a:off x="145358" y="5273457"/>
            <a:ext cx="12046641" cy="646331"/>
          </a:xfrm>
          <a:prstGeom prst="rect">
            <a:avLst/>
          </a:prstGeom>
        </p:spPr>
        <p:txBody>
          <a:bodyPr vert="horz" lIns="108000" tIns="108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3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Impacto en la salud emocional</a:t>
            </a:r>
          </a:p>
        </p:txBody>
      </p:sp>
      <p:cxnSp>
        <p:nvCxnSpPr>
          <p:cNvPr id="12" name="Conector recto 11" title="Línea divisoria">
            <a:extLst>
              <a:ext uri="{FF2B5EF4-FFF2-40B4-BE49-F238E27FC236}">
                <a16:creationId xmlns:a16="http://schemas.microsoft.com/office/drawing/2014/main" xmlns="" id="{1F39E687-3F5D-E04B-BE06-5730677B7B00}"/>
              </a:ext>
            </a:extLst>
          </p:cNvPr>
          <p:cNvCxnSpPr>
            <a:cxnSpLocks/>
          </p:cNvCxnSpPr>
          <p:nvPr/>
        </p:nvCxnSpPr>
        <p:spPr bwMode="ltGray">
          <a:xfrm>
            <a:off x="271911" y="5213739"/>
            <a:ext cx="6786505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9246DF2-590C-784C-81D6-09A661F3B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87868"/>
            <a:ext cx="12192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153196" y="2162491"/>
            <a:ext cx="2974370" cy="93619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00" b="1" spc="-30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Se ha deteriorado, últimamente he tenido episodios de miedo, ansiedad, irritabilidad o enfado</a:t>
            </a:r>
            <a:endParaRPr lang="es-ES" sz="1600" b="1" spc="-30" dirty="0">
              <a:solidFill>
                <a:schemeClr val="accent6">
                  <a:lumMod val="50000"/>
                </a:schemeClr>
              </a:solidFill>
              <a:latin typeface="Metropolis" pitchFamily="2" charset="77"/>
            </a:endParaRPr>
          </a:p>
        </p:txBody>
      </p:sp>
      <p:sp>
        <p:nvSpPr>
          <p:cNvPr id="12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491796" y="2062135"/>
            <a:ext cx="3472445" cy="2007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3 de cada 10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Académicos</a:t>
            </a:r>
          </a:p>
        </p:txBody>
      </p:sp>
      <p:sp>
        <p:nvSpPr>
          <p:cNvPr id="22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42698" y="950814"/>
            <a:ext cx="4884875" cy="8862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En términos generales a raíz de la pandemia por COVID 19 </a:t>
            </a: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considero que mi salud emocional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… 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27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479351" y="2525074"/>
            <a:ext cx="4152691" cy="1966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3 de cada 10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Administrativos</a:t>
            </a:r>
          </a:p>
        </p:txBody>
      </p:sp>
      <p:sp>
        <p:nvSpPr>
          <p:cNvPr id="28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491795" y="2988178"/>
            <a:ext cx="3472445" cy="1966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4 de cada 10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Estudiantes</a:t>
            </a:r>
          </a:p>
        </p:txBody>
      </p:sp>
      <p:sp>
        <p:nvSpPr>
          <p:cNvPr id="37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5491794" y="4019922"/>
            <a:ext cx="6457477" cy="229760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0" indent="-617538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11%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	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Incertidumbre sobre mi futuro profesional/académico</a:t>
            </a:r>
          </a:p>
          <a:p>
            <a:pPr marL="622300" indent="-617538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10%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	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Pérdida o disminución de capacidad económica para cubrir las necesidades del hogar</a:t>
            </a:r>
          </a:p>
          <a:p>
            <a:pPr marL="622300" indent="-617538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7%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	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Sensación de encierro</a:t>
            </a:r>
          </a:p>
          <a:p>
            <a:pPr marL="622300" indent="-617538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5%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	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Miedo a contagiarse de COVID 19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25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42699" y="2551577"/>
            <a:ext cx="1493504" cy="6646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chemeClr val="accent5">
                    <a:lumMod val="75000"/>
                  </a:schemeClr>
                </a:solidFill>
                <a:latin typeface="Metropolis" pitchFamily="2" charset="77"/>
              </a:rPr>
              <a:t>No han cambiado drásticamente</a:t>
            </a:r>
            <a:endParaRPr lang="es-ES" sz="1600" b="1" dirty="0">
              <a:solidFill>
                <a:schemeClr val="accent5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33" name="Marcador de contenido 1">
            <a:extLst>
              <a:ext uri="{FF2B5EF4-FFF2-40B4-BE49-F238E27FC236}">
                <a16:creationId xmlns:a16="http://schemas.microsoft.com/office/drawing/2014/main" xmlns="" id="{1AC9E886-BD82-4757-912B-F7589A22164F}"/>
              </a:ext>
            </a:extLst>
          </p:cNvPr>
          <p:cNvSpPr txBox="1">
            <a:spLocks/>
          </p:cNvSpPr>
          <p:nvPr/>
        </p:nvSpPr>
        <p:spPr bwMode="gray">
          <a:xfrm>
            <a:off x="5478054" y="1175448"/>
            <a:ext cx="6471233" cy="4370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% que considera que su salud emocional se ha deteriorado Estudiantes 26%, Académico 25%, Administrativo 35%</a:t>
            </a:r>
          </a:p>
        </p:txBody>
      </p:sp>
      <p:sp>
        <p:nvSpPr>
          <p:cNvPr id="26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3018122" y="5444979"/>
            <a:ext cx="2219208" cy="11557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Ha mejorado, he tenido oportunidad de meditar y reflexionar sobre el desarrollo de mi vida</a:t>
            </a:r>
            <a:endParaRPr lang="es-ES" sz="1600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3DC14A77-9AD4-E848-84DE-3004984C850B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Impacto en la salud emocional</a:t>
            </a:r>
          </a:p>
        </p:txBody>
      </p:sp>
      <p:sp>
        <p:nvSpPr>
          <p:cNvPr id="19" name="Marcador de número de diapositiva 2">
            <a:extLst>
              <a:ext uri="{FF2B5EF4-FFF2-40B4-BE49-F238E27FC236}">
                <a16:creationId xmlns:a16="http://schemas.microsoft.com/office/drawing/2014/main" xmlns="" id="{C74FFF65-8B0E-7042-AAEB-B3DABCBDA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16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0B6E64CA-DBE2-474A-8CC8-D5CB27314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8" y="3233337"/>
            <a:ext cx="3068923" cy="2716050"/>
          </a:xfrm>
          <a:prstGeom prst="rect">
            <a:avLst/>
          </a:prstGeom>
        </p:spPr>
      </p:pic>
      <p:cxnSp>
        <p:nvCxnSpPr>
          <p:cNvPr id="23" name="Conector recto 22" title="Línea divisoria">
            <a:extLst>
              <a:ext uri="{FF2B5EF4-FFF2-40B4-BE49-F238E27FC236}">
                <a16:creationId xmlns:a16="http://schemas.microsoft.com/office/drawing/2014/main" xmlns="" id="{56C64159-114F-DC4C-B446-AE8403E14C50}"/>
              </a:ext>
            </a:extLst>
          </p:cNvPr>
          <p:cNvCxnSpPr>
            <a:cxnSpLocks/>
          </p:cNvCxnSpPr>
          <p:nvPr/>
        </p:nvCxnSpPr>
        <p:spPr bwMode="ltGray">
          <a:xfrm flipV="1">
            <a:off x="5309684" y="2047759"/>
            <a:ext cx="0" cy="115571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 title="Línea divisoria">
            <a:extLst>
              <a:ext uri="{FF2B5EF4-FFF2-40B4-BE49-F238E27FC236}">
                <a16:creationId xmlns:a16="http://schemas.microsoft.com/office/drawing/2014/main" xmlns="" id="{E056FA0A-B189-2949-9568-AE17F80D0F38}"/>
              </a:ext>
            </a:extLst>
          </p:cNvPr>
          <p:cNvCxnSpPr>
            <a:cxnSpLocks/>
          </p:cNvCxnSpPr>
          <p:nvPr/>
        </p:nvCxnSpPr>
        <p:spPr bwMode="ltGray">
          <a:xfrm flipV="1">
            <a:off x="5309684" y="857660"/>
            <a:ext cx="0" cy="1072593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 title="Línea divisoria">
            <a:extLst>
              <a:ext uri="{FF2B5EF4-FFF2-40B4-BE49-F238E27FC236}">
                <a16:creationId xmlns:a16="http://schemas.microsoft.com/office/drawing/2014/main" xmlns="" id="{7750314C-FCBC-0942-95B6-48915CBC5927}"/>
              </a:ext>
            </a:extLst>
          </p:cNvPr>
          <p:cNvCxnSpPr>
            <a:cxnSpLocks/>
          </p:cNvCxnSpPr>
          <p:nvPr/>
        </p:nvCxnSpPr>
        <p:spPr bwMode="ltGray">
          <a:xfrm flipV="1">
            <a:off x="5309684" y="3429000"/>
            <a:ext cx="0" cy="299700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arcador de contenido 3">
            <a:extLst>
              <a:ext uri="{FF2B5EF4-FFF2-40B4-BE49-F238E27FC236}">
                <a16:creationId xmlns:a16="http://schemas.microsoft.com/office/drawing/2014/main" xmlns="" id="{BED26C83-0C0C-0A42-ACD7-D4493056FA1D}"/>
              </a:ext>
            </a:extLst>
          </p:cNvPr>
          <p:cNvSpPr txBox="1">
            <a:spLocks/>
          </p:cNvSpPr>
          <p:nvPr/>
        </p:nvSpPr>
        <p:spPr>
          <a:xfrm>
            <a:off x="5478055" y="3557905"/>
            <a:ext cx="6573349" cy="3649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s-MX" sz="2000" spc="-50" dirty="0">
                <a:solidFill>
                  <a:schemeClr val="accent6">
                    <a:lumMod val="75000"/>
                  </a:schemeClr>
                </a:solidFill>
                <a:latin typeface="Metropolis" pitchFamily="2" charset="77"/>
              </a:rPr>
              <a:t>Principales factores que afectan la salud mental:</a:t>
            </a:r>
          </a:p>
        </p:txBody>
      </p:sp>
    </p:spTree>
    <p:extLst>
      <p:ext uri="{BB962C8B-B14F-4D97-AF65-F5344CB8AC3E}">
        <p14:creationId xmlns:p14="http://schemas.microsoft.com/office/powerpoint/2010/main" val="32470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 de texto 18">
            <a:extLst>
              <a:ext uri="{FF2B5EF4-FFF2-40B4-BE49-F238E27FC236}">
                <a16:creationId xmlns:a16="http://schemas.microsoft.com/office/drawing/2014/main" xmlns="" id="{FC3F3686-E875-D749-8206-4DC9A1784F5B}"/>
              </a:ext>
            </a:extLst>
          </p:cNvPr>
          <p:cNvSpPr txBox="1"/>
          <p:nvPr/>
        </p:nvSpPr>
        <p:spPr bwMode="gray">
          <a:xfrm>
            <a:off x="145358" y="4404168"/>
            <a:ext cx="12046641" cy="707886"/>
          </a:xfrm>
          <a:prstGeom prst="rect">
            <a:avLst/>
          </a:prstGeom>
          <a:noFill/>
        </p:spPr>
        <p:txBody>
          <a:bodyPr wrap="square" lIns="108000" tIns="72000" rIns="108000" bIns="72000" rtlCol="0" anchor="ctr" anchorCtr="0">
            <a:noAutofit/>
          </a:bodyPr>
          <a:lstStyle/>
          <a:p>
            <a:pPr rtl="0"/>
            <a:r>
              <a:rPr lang="es-ES" sz="4000" noProof="1">
                <a:solidFill>
                  <a:schemeClr val="accent4">
                    <a:lumMod val="75000"/>
                  </a:schemeClr>
                </a:solidFill>
                <a:latin typeface="Metropolis Thin" pitchFamily="2" charset="77"/>
              </a:rPr>
              <a:t>Diagnóstico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xmlns="" id="{5E1E12E2-F069-7E46-AD4C-03E3ACB158C8}"/>
              </a:ext>
            </a:extLst>
          </p:cNvPr>
          <p:cNvSpPr txBox="1">
            <a:spLocks/>
          </p:cNvSpPr>
          <p:nvPr/>
        </p:nvSpPr>
        <p:spPr bwMode="gray">
          <a:xfrm>
            <a:off x="145358" y="5273457"/>
            <a:ext cx="12046641" cy="646331"/>
          </a:xfrm>
          <a:prstGeom prst="rect">
            <a:avLst/>
          </a:prstGeom>
        </p:spPr>
        <p:txBody>
          <a:bodyPr vert="horz" lIns="108000" tIns="108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3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Dimensión tecnológica</a:t>
            </a:r>
          </a:p>
        </p:txBody>
      </p:sp>
      <p:cxnSp>
        <p:nvCxnSpPr>
          <p:cNvPr id="17" name="Conector recto 16" title="Línea divisoria">
            <a:extLst>
              <a:ext uri="{FF2B5EF4-FFF2-40B4-BE49-F238E27FC236}">
                <a16:creationId xmlns:a16="http://schemas.microsoft.com/office/drawing/2014/main" xmlns="" id="{D0BE5CD2-C57E-CB40-84AD-3539D983C85F}"/>
              </a:ext>
            </a:extLst>
          </p:cNvPr>
          <p:cNvCxnSpPr>
            <a:cxnSpLocks/>
          </p:cNvCxnSpPr>
          <p:nvPr/>
        </p:nvCxnSpPr>
        <p:spPr bwMode="ltGray">
          <a:xfrm>
            <a:off x="271911" y="5213739"/>
            <a:ext cx="5076703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663112FA-A293-E24A-A6CF-6242D704B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87868"/>
            <a:ext cx="12192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0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07FD928E-7D71-EB4B-9AC2-24719C5F31CA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Dimensiones del diagnóstico tecnológico</a:t>
            </a:r>
          </a:p>
        </p:txBody>
      </p:sp>
      <p:sp>
        <p:nvSpPr>
          <p:cNvPr id="28" name="Marcador de número de diapositiva 2">
            <a:extLst>
              <a:ext uri="{FF2B5EF4-FFF2-40B4-BE49-F238E27FC236}">
                <a16:creationId xmlns:a16="http://schemas.microsoft.com/office/drawing/2014/main" xmlns="" id="{672251E4-3AA8-5540-A79B-03E96C179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18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37" name="Marcador de texto 12">
            <a:extLst>
              <a:ext uri="{FF2B5EF4-FFF2-40B4-BE49-F238E27FC236}">
                <a16:creationId xmlns:a16="http://schemas.microsoft.com/office/drawing/2014/main" xmlns="" id="{8949EC73-7EB7-F243-9EF3-4761F7F3E77C}"/>
              </a:ext>
            </a:extLst>
          </p:cNvPr>
          <p:cNvSpPr txBox="1">
            <a:spLocks/>
          </p:cNvSpPr>
          <p:nvPr/>
        </p:nvSpPr>
        <p:spPr>
          <a:xfrm>
            <a:off x="9837738" y="3338057"/>
            <a:ext cx="2354260" cy="5797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>
                <a:latin typeface="Metropolis" pitchFamily="2" charset="77"/>
              </a:rPr>
              <a:t>Información adicional</a:t>
            </a:r>
            <a:endParaRPr lang="es-ES" b="1" dirty="0">
              <a:latin typeface="Metropolis" pitchFamily="2" charset="77"/>
            </a:endParaRPr>
          </a:p>
        </p:txBody>
      </p:sp>
      <p:sp>
        <p:nvSpPr>
          <p:cNvPr id="38" name="Marcador de texto 13">
            <a:extLst>
              <a:ext uri="{FF2B5EF4-FFF2-40B4-BE49-F238E27FC236}">
                <a16:creationId xmlns:a16="http://schemas.microsoft.com/office/drawing/2014/main" xmlns="" id="{80A3F67F-F29C-EA4C-B2F0-DB15C4C2D946}"/>
              </a:ext>
            </a:extLst>
          </p:cNvPr>
          <p:cNvSpPr txBox="1">
            <a:spLocks/>
          </p:cNvSpPr>
          <p:nvPr/>
        </p:nvSpPr>
        <p:spPr>
          <a:xfrm>
            <a:off x="10024868" y="4466509"/>
            <a:ext cx="1980000" cy="4211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Metropolis Light" pitchFamily="2" charset="77"/>
              </a:rPr>
              <a:t>Anexo cuantitativo y cualitativo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6210A4FE-2AC4-884E-9435-0B8A06737E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39" y="2201630"/>
            <a:ext cx="2354261" cy="659193"/>
          </a:xfrm>
          <a:prstGeom prst="rect">
            <a:avLst/>
          </a:prstGeom>
        </p:spPr>
      </p:pic>
      <p:cxnSp>
        <p:nvCxnSpPr>
          <p:cNvPr id="41" name="Conector recto 40" title="Línea divisoria">
            <a:extLst>
              <a:ext uri="{FF2B5EF4-FFF2-40B4-BE49-F238E27FC236}">
                <a16:creationId xmlns:a16="http://schemas.microsoft.com/office/drawing/2014/main" xmlns="" id="{249AF03C-14AA-3446-9CE0-30A707B01574}"/>
              </a:ext>
            </a:extLst>
          </p:cNvPr>
          <p:cNvCxnSpPr>
            <a:cxnSpLocks/>
          </p:cNvCxnSpPr>
          <p:nvPr/>
        </p:nvCxnSpPr>
        <p:spPr bwMode="ltGray">
          <a:xfrm>
            <a:off x="9837739" y="4317712"/>
            <a:ext cx="2354261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arcador de texto 12">
            <a:extLst>
              <a:ext uri="{FF2B5EF4-FFF2-40B4-BE49-F238E27FC236}">
                <a16:creationId xmlns:a16="http://schemas.microsoft.com/office/drawing/2014/main" xmlns="" id="{5FAEFF41-483D-0F4C-989B-00D25B9E8A36}"/>
              </a:ext>
            </a:extLst>
          </p:cNvPr>
          <p:cNvSpPr txBox="1">
            <a:spLocks/>
          </p:cNvSpPr>
          <p:nvPr/>
        </p:nvSpPr>
        <p:spPr>
          <a:xfrm>
            <a:off x="7378305" y="3338057"/>
            <a:ext cx="2354260" cy="5797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latin typeface="Metropolis" pitchFamily="2" charset="77"/>
              </a:rPr>
              <a:t>Continuidad académica y laboral desde casa</a:t>
            </a:r>
          </a:p>
        </p:txBody>
      </p:sp>
      <p:sp>
        <p:nvSpPr>
          <p:cNvPr id="46" name="Marcador de texto 13">
            <a:extLst>
              <a:ext uri="{FF2B5EF4-FFF2-40B4-BE49-F238E27FC236}">
                <a16:creationId xmlns:a16="http://schemas.microsoft.com/office/drawing/2014/main" xmlns="" id="{3160CE29-9330-B84C-B178-38B207F22A89}"/>
              </a:ext>
            </a:extLst>
          </p:cNvPr>
          <p:cNvSpPr txBox="1">
            <a:spLocks/>
          </p:cNvSpPr>
          <p:nvPr/>
        </p:nvSpPr>
        <p:spPr>
          <a:xfrm>
            <a:off x="7565435" y="4466509"/>
            <a:ext cx="1980000" cy="4211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Metropolis Light" pitchFamily="2" charset="77"/>
              </a:rPr>
              <a:t>Diagnóstico de Continuidad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A2F2E3A6-66A1-E94A-A913-E2555512BD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8306" y="2201630"/>
            <a:ext cx="2354260" cy="659193"/>
          </a:xfrm>
          <a:prstGeom prst="rect">
            <a:avLst/>
          </a:prstGeom>
        </p:spPr>
      </p:pic>
      <p:cxnSp>
        <p:nvCxnSpPr>
          <p:cNvPr id="48" name="Conector recto 47" title="Línea divisoria">
            <a:extLst>
              <a:ext uri="{FF2B5EF4-FFF2-40B4-BE49-F238E27FC236}">
                <a16:creationId xmlns:a16="http://schemas.microsoft.com/office/drawing/2014/main" xmlns="" id="{05D2F6E9-6C30-0C43-995E-E4CD3AC15E1F}"/>
              </a:ext>
            </a:extLst>
          </p:cNvPr>
          <p:cNvCxnSpPr>
            <a:cxnSpLocks/>
          </p:cNvCxnSpPr>
          <p:nvPr/>
        </p:nvCxnSpPr>
        <p:spPr bwMode="ltGray">
          <a:xfrm>
            <a:off x="7378306" y="4317712"/>
            <a:ext cx="2354261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texto 12">
            <a:extLst>
              <a:ext uri="{FF2B5EF4-FFF2-40B4-BE49-F238E27FC236}">
                <a16:creationId xmlns:a16="http://schemas.microsoft.com/office/drawing/2014/main" xmlns="" id="{7FB4E295-E95D-7E4A-8820-CB6CAB6BFF55}"/>
              </a:ext>
            </a:extLst>
          </p:cNvPr>
          <p:cNvSpPr txBox="1">
            <a:spLocks/>
          </p:cNvSpPr>
          <p:nvPr/>
        </p:nvSpPr>
        <p:spPr>
          <a:xfrm>
            <a:off x="4918870" y="3338057"/>
            <a:ext cx="2354260" cy="5797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latin typeface="Metropolis" pitchFamily="2" charset="77"/>
              </a:rPr>
              <a:t>Obstáculos tecnológicos para la continuidad</a:t>
            </a:r>
          </a:p>
        </p:txBody>
      </p:sp>
      <p:sp>
        <p:nvSpPr>
          <p:cNvPr id="50" name="Marcador de texto 13">
            <a:extLst>
              <a:ext uri="{FF2B5EF4-FFF2-40B4-BE49-F238E27FC236}">
                <a16:creationId xmlns:a16="http://schemas.microsoft.com/office/drawing/2014/main" xmlns="" id="{D79CF626-F093-9748-8B9F-491B26D2B85C}"/>
              </a:ext>
            </a:extLst>
          </p:cNvPr>
          <p:cNvSpPr txBox="1">
            <a:spLocks/>
          </p:cNvSpPr>
          <p:nvPr/>
        </p:nvSpPr>
        <p:spPr>
          <a:xfrm>
            <a:off x="5106000" y="4466509"/>
            <a:ext cx="1980000" cy="4211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Metropolis Light" pitchFamily="2" charset="77"/>
              </a:rPr>
              <a:t>Diagnóstico Tecnológico-Continuidad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E3E4A2F4-FDF6-5E41-AAA3-A5033FF1D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8871" y="2201630"/>
            <a:ext cx="2354260" cy="659193"/>
          </a:xfrm>
          <a:prstGeom prst="rect">
            <a:avLst/>
          </a:prstGeom>
        </p:spPr>
      </p:pic>
      <p:cxnSp>
        <p:nvCxnSpPr>
          <p:cNvPr id="52" name="Conector recto 51" title="Línea divisoria">
            <a:extLst>
              <a:ext uri="{FF2B5EF4-FFF2-40B4-BE49-F238E27FC236}">
                <a16:creationId xmlns:a16="http://schemas.microsoft.com/office/drawing/2014/main" xmlns="" id="{EB335880-67C7-854E-B740-B0CF4BF62518}"/>
              </a:ext>
            </a:extLst>
          </p:cNvPr>
          <p:cNvCxnSpPr>
            <a:cxnSpLocks/>
          </p:cNvCxnSpPr>
          <p:nvPr/>
        </p:nvCxnSpPr>
        <p:spPr bwMode="ltGray">
          <a:xfrm>
            <a:off x="4918871" y="4317712"/>
            <a:ext cx="2354261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Marcador de texto 12">
            <a:extLst>
              <a:ext uri="{FF2B5EF4-FFF2-40B4-BE49-F238E27FC236}">
                <a16:creationId xmlns:a16="http://schemas.microsoft.com/office/drawing/2014/main" xmlns="" id="{89F0346A-1390-124F-BF1B-48ACFC828A32}"/>
              </a:ext>
            </a:extLst>
          </p:cNvPr>
          <p:cNvSpPr txBox="1">
            <a:spLocks/>
          </p:cNvSpPr>
          <p:nvPr/>
        </p:nvSpPr>
        <p:spPr>
          <a:xfrm>
            <a:off x="2459435" y="3338057"/>
            <a:ext cx="2354260" cy="5797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latin typeface="Metropolis" pitchFamily="2" charset="77"/>
              </a:rPr>
              <a:t>Plataformas educativas</a:t>
            </a:r>
          </a:p>
        </p:txBody>
      </p:sp>
      <p:sp>
        <p:nvSpPr>
          <p:cNvPr id="54" name="Marcador de texto 13">
            <a:extLst>
              <a:ext uri="{FF2B5EF4-FFF2-40B4-BE49-F238E27FC236}">
                <a16:creationId xmlns:a16="http://schemas.microsoft.com/office/drawing/2014/main" xmlns="" id="{ECA5D73F-7AC4-4D43-9AD2-DF9C61544CF0}"/>
              </a:ext>
            </a:extLst>
          </p:cNvPr>
          <p:cNvSpPr txBox="1">
            <a:spLocks/>
          </p:cNvSpPr>
          <p:nvPr/>
        </p:nvSpPr>
        <p:spPr>
          <a:xfrm>
            <a:off x="2646565" y="4466509"/>
            <a:ext cx="1980000" cy="4211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Metropolis Light" pitchFamily="2" charset="77"/>
              </a:rPr>
              <a:t>Diagnóstico Tecnológico</a:t>
            </a:r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2265475B-DB18-434E-AFFC-2AA4C8CE68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9436" y="2201630"/>
            <a:ext cx="2354260" cy="659193"/>
          </a:xfrm>
          <a:prstGeom prst="rect">
            <a:avLst/>
          </a:prstGeom>
        </p:spPr>
      </p:pic>
      <p:cxnSp>
        <p:nvCxnSpPr>
          <p:cNvPr id="56" name="Conector recto 55" title="Línea divisoria">
            <a:extLst>
              <a:ext uri="{FF2B5EF4-FFF2-40B4-BE49-F238E27FC236}">
                <a16:creationId xmlns:a16="http://schemas.microsoft.com/office/drawing/2014/main" xmlns="" id="{31F4D0E3-B3D7-7643-A4A1-34416D309C60}"/>
              </a:ext>
            </a:extLst>
          </p:cNvPr>
          <p:cNvCxnSpPr>
            <a:cxnSpLocks/>
          </p:cNvCxnSpPr>
          <p:nvPr/>
        </p:nvCxnSpPr>
        <p:spPr bwMode="ltGray">
          <a:xfrm>
            <a:off x="2459436" y="4317712"/>
            <a:ext cx="2354261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Marcador de texto 12">
            <a:extLst>
              <a:ext uri="{FF2B5EF4-FFF2-40B4-BE49-F238E27FC236}">
                <a16:creationId xmlns:a16="http://schemas.microsoft.com/office/drawing/2014/main" xmlns="" id="{08CB52CD-9C13-CD4F-97BC-EB641D72BE9F}"/>
              </a:ext>
            </a:extLst>
          </p:cNvPr>
          <p:cNvSpPr txBox="1">
            <a:spLocks/>
          </p:cNvSpPr>
          <p:nvPr/>
        </p:nvSpPr>
        <p:spPr>
          <a:xfrm>
            <a:off x="0" y="3338057"/>
            <a:ext cx="2354260" cy="5797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latin typeface="Metropolis" pitchFamily="2" charset="77"/>
              </a:rPr>
              <a:t>Disponibilidad de recursos tecnológicos</a:t>
            </a:r>
          </a:p>
        </p:txBody>
      </p:sp>
      <p:sp>
        <p:nvSpPr>
          <p:cNvPr id="58" name="Marcador de texto 13">
            <a:extLst>
              <a:ext uri="{FF2B5EF4-FFF2-40B4-BE49-F238E27FC236}">
                <a16:creationId xmlns:a16="http://schemas.microsoft.com/office/drawing/2014/main" xmlns="" id="{F731632A-1E6F-C14E-A0FE-CEAE289A8375}"/>
              </a:ext>
            </a:extLst>
          </p:cNvPr>
          <p:cNvSpPr txBox="1">
            <a:spLocks/>
          </p:cNvSpPr>
          <p:nvPr/>
        </p:nvSpPr>
        <p:spPr>
          <a:xfrm>
            <a:off x="187130" y="4466509"/>
            <a:ext cx="1980000" cy="4211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Metropolis Light" pitchFamily="2" charset="77"/>
              </a:rPr>
              <a:t>Diagnóstico Tecnológico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7BE2CE27-4ED8-A648-B86C-77E3E955F1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201630"/>
            <a:ext cx="2354260" cy="659193"/>
          </a:xfrm>
          <a:prstGeom prst="rect">
            <a:avLst/>
          </a:prstGeom>
        </p:spPr>
      </p:pic>
      <p:cxnSp>
        <p:nvCxnSpPr>
          <p:cNvPr id="60" name="Conector recto 59" title="Línea divisoria">
            <a:extLst>
              <a:ext uri="{FF2B5EF4-FFF2-40B4-BE49-F238E27FC236}">
                <a16:creationId xmlns:a16="http://schemas.microsoft.com/office/drawing/2014/main" xmlns="" id="{DB9601CF-52C3-3D4B-BC37-7A5D67AE48A0}"/>
              </a:ext>
            </a:extLst>
          </p:cNvPr>
          <p:cNvCxnSpPr>
            <a:cxnSpLocks/>
          </p:cNvCxnSpPr>
          <p:nvPr/>
        </p:nvCxnSpPr>
        <p:spPr bwMode="ltGray">
          <a:xfrm>
            <a:off x="1" y="4317712"/>
            <a:ext cx="2354261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17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 de texto 18">
            <a:extLst>
              <a:ext uri="{FF2B5EF4-FFF2-40B4-BE49-F238E27FC236}">
                <a16:creationId xmlns:a16="http://schemas.microsoft.com/office/drawing/2014/main" xmlns="" id="{28B62063-C73F-A74D-98C0-797E6CD53A28}"/>
              </a:ext>
            </a:extLst>
          </p:cNvPr>
          <p:cNvSpPr txBox="1"/>
          <p:nvPr/>
        </p:nvSpPr>
        <p:spPr bwMode="gray">
          <a:xfrm>
            <a:off x="145358" y="4404168"/>
            <a:ext cx="12046641" cy="707886"/>
          </a:xfrm>
          <a:prstGeom prst="rect">
            <a:avLst/>
          </a:prstGeom>
          <a:noFill/>
        </p:spPr>
        <p:txBody>
          <a:bodyPr wrap="square" lIns="108000" tIns="72000" rIns="108000" bIns="72000" rtlCol="0" anchor="ctr" anchorCtr="0">
            <a:noAutofit/>
          </a:bodyPr>
          <a:lstStyle/>
          <a:p>
            <a:pPr rtl="0"/>
            <a:r>
              <a:rPr lang="es-ES" sz="4000" noProof="1">
                <a:solidFill>
                  <a:schemeClr val="accent4">
                    <a:lumMod val="75000"/>
                  </a:schemeClr>
                </a:solidFill>
                <a:latin typeface="Metropolis Thin" pitchFamily="2" charset="77"/>
              </a:rPr>
              <a:t>Diagnóstico tecnológico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xmlns="" id="{6FD55000-7432-4D49-88D4-14F2124607B5}"/>
              </a:ext>
            </a:extLst>
          </p:cNvPr>
          <p:cNvSpPr txBox="1">
            <a:spLocks/>
          </p:cNvSpPr>
          <p:nvPr/>
        </p:nvSpPr>
        <p:spPr bwMode="gray">
          <a:xfrm>
            <a:off x="145358" y="5273457"/>
            <a:ext cx="12046641" cy="646331"/>
          </a:xfrm>
          <a:prstGeom prst="rect">
            <a:avLst/>
          </a:prstGeom>
        </p:spPr>
        <p:txBody>
          <a:bodyPr vert="horz" lIns="108000" tIns="108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3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Disponibilidad de recursos tecnológicos</a:t>
            </a:r>
          </a:p>
        </p:txBody>
      </p:sp>
      <p:cxnSp>
        <p:nvCxnSpPr>
          <p:cNvPr id="10" name="Conector recto 9" title="Línea divisoria">
            <a:extLst>
              <a:ext uri="{FF2B5EF4-FFF2-40B4-BE49-F238E27FC236}">
                <a16:creationId xmlns:a16="http://schemas.microsoft.com/office/drawing/2014/main" xmlns="" id="{B80A2A15-EC42-6F4F-A8FB-2736891F23E7}"/>
              </a:ext>
            </a:extLst>
          </p:cNvPr>
          <p:cNvCxnSpPr>
            <a:cxnSpLocks/>
          </p:cNvCxnSpPr>
          <p:nvPr/>
        </p:nvCxnSpPr>
        <p:spPr bwMode="ltGray">
          <a:xfrm>
            <a:off x="271911" y="5213739"/>
            <a:ext cx="8959771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144E279-03F5-7E40-864C-3FB348152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87868"/>
            <a:ext cx="12192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9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contenido 14">
            <a:extLst>
              <a:ext uri="{FF2B5EF4-FFF2-40B4-BE49-F238E27FC236}">
                <a16:creationId xmlns:a16="http://schemas.microsoft.com/office/drawing/2014/main" xmlns="" id="{358B6C62-CDD6-4E2C-8BC8-699230D39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698" y="914573"/>
            <a:ext cx="4416225" cy="3817051"/>
          </a:xfrm>
        </p:spPr>
        <p:txBody>
          <a:bodyPr rtlCol="0" anchor="ctr" anchorCtr="0"/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La </a:t>
            </a:r>
            <a:r>
              <a:rPr lang="es-MX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UNESCO </a:t>
            </a: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estima que tras la declaración de la pandemia, esta afectó a aproximadamente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1,186,127,211 estudiantes 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2000" dirty="0">
                <a:solidFill>
                  <a:schemeClr val="accent4">
                    <a:lumMod val="75000"/>
                  </a:schemeClr>
                </a:solidFill>
                <a:latin typeface="Metropolis Light" pitchFamily="2" charset="77"/>
              </a:rPr>
              <a:t>en alrededor de 144  países*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1400" dirty="0">
                <a:latin typeface="Metropolis Light" pitchFamily="2" charset="77"/>
              </a:rPr>
              <a:t>(68% del total de los alumnos matriculados)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s-MX" b="1" dirty="0">
              <a:solidFill>
                <a:schemeClr val="tx1"/>
              </a:solidFill>
              <a:latin typeface="Metropolis" pitchFamily="2" charset="77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Impacto en la UAEM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92 301 estudiantes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7 886 académicos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5 106 </a:t>
            </a:r>
            <a:r>
              <a:rPr lang="es-MX" sz="2000" b="1" dirty="0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administrativos**</a:t>
            </a:r>
            <a:endParaRPr lang="es-MX" sz="2000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A03D6D45-09FB-4A71-8BA9-C71413D258DB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5413846" y="3949069"/>
            <a:ext cx="5749483" cy="381585"/>
          </a:xfrm>
        </p:spPr>
        <p:txBody>
          <a:bodyPr rtlCol="0" anchor="ctr" anchorCtr="0"/>
          <a:lstStyle/>
          <a:p>
            <a:pPr rtl="0"/>
            <a:r>
              <a:rPr lang="es-ES" sz="20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Suspensión Educativa</a:t>
            </a:r>
          </a:p>
        </p:txBody>
      </p:sp>
      <p:cxnSp>
        <p:nvCxnSpPr>
          <p:cNvPr id="45" name="Conector recto 44" title="Línea divisoria">
            <a:extLst>
              <a:ext uri="{FF2B5EF4-FFF2-40B4-BE49-F238E27FC236}">
                <a16:creationId xmlns:a16="http://schemas.microsoft.com/office/drawing/2014/main" xmlns="" id="{68893E2F-227D-4472-B59F-3DEBF46C0EDC}"/>
              </a:ext>
            </a:extLst>
          </p:cNvPr>
          <p:cNvCxnSpPr>
            <a:cxnSpLocks/>
          </p:cNvCxnSpPr>
          <p:nvPr/>
        </p:nvCxnSpPr>
        <p:spPr bwMode="ltGray">
          <a:xfrm>
            <a:off x="5413846" y="4330654"/>
            <a:ext cx="5750421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xmlns="" id="{CAA3871B-5A80-4D63-B9BD-FFAB1FF706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413845" y="4477945"/>
            <a:ext cx="6291200" cy="1478869"/>
          </a:xfrm>
        </p:spPr>
        <p:txBody>
          <a:bodyPr rtlCol="0"/>
          <a:lstStyle/>
          <a:p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SEP, máxima autoridad educativa de nuestro país, acordó suspender las clases en todo el territorio nacional ante la amenaza sanitaria. </a:t>
            </a:r>
          </a:p>
          <a:p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Acuerdo 02/03/20 emitido en el diario oficial de la federación hizo efectiva esta decisión a partir del 23 de marzo. 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AAEF3E39-2332-4C12-9142-1DB674D9F8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2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C2E65175-5653-0E46-9D65-6B09E6EA530E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Impacto de la pandemia por COVID-19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BE140A0-93AD-D14E-B26F-D9441F373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45" y="914572"/>
            <a:ext cx="6533898" cy="2840163"/>
          </a:xfrm>
          <a:prstGeom prst="rect">
            <a:avLst/>
          </a:prstGeom>
        </p:spPr>
      </p:pic>
      <p:sp>
        <p:nvSpPr>
          <p:cNvPr id="11" name="Marcador de texto 4">
            <a:extLst>
              <a:ext uri="{FF2B5EF4-FFF2-40B4-BE49-F238E27FC236}">
                <a16:creationId xmlns:a16="http://schemas.microsoft.com/office/drawing/2014/main" xmlns="" id="{00883904-1608-C54E-A4B6-03CCF3A9C346}"/>
              </a:ext>
            </a:extLst>
          </p:cNvPr>
          <p:cNvSpPr txBox="1">
            <a:spLocks/>
          </p:cNvSpPr>
          <p:nvPr/>
        </p:nvSpPr>
        <p:spPr>
          <a:xfrm>
            <a:off x="28468" y="5567824"/>
            <a:ext cx="5417318" cy="465345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75000"/>
                </a:schemeClr>
              </a:buClr>
              <a:buFont typeface="Tipo de letra del sistema"/>
              <a:buChar char="»"/>
            </a:pPr>
            <a:r>
              <a:rPr lang="es-MX" sz="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* https://es.unesco.org/covid19/educationresponse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75000"/>
                </a:schemeClr>
              </a:buClr>
              <a:buFont typeface="Tipo de letra del sistema"/>
              <a:buChar char="»"/>
            </a:pPr>
            <a:r>
              <a:rPr lang="es-MX" sz="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** Secretaría de Administración Quincena 18</a:t>
            </a:r>
          </a:p>
          <a:p>
            <a:pPr algn="ctr"/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35306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4CC2840-AA15-054D-86A3-B3721FE72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31" y="2951070"/>
            <a:ext cx="7007696" cy="156917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8CC66359-14AB-6C44-9715-165B9BE52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30" y="917892"/>
            <a:ext cx="6880993" cy="156917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AD5E1FC1-C254-9043-BCDB-E76CE88EE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29" y="4891433"/>
            <a:ext cx="6988203" cy="1569178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242697" y="2099750"/>
            <a:ext cx="3631743" cy="239061"/>
          </a:xfrm>
        </p:spPr>
        <p:txBody>
          <a:bodyPr rtlCol="0" anchor="ctr"/>
          <a:lstStyle/>
          <a:p>
            <a:pPr rtl="0"/>
            <a:r>
              <a:rPr lang="es-ES" sz="20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Brecha digital en México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93017" y="731367"/>
            <a:ext cx="3430239" cy="185617"/>
          </a:xfrm>
        </p:spPr>
        <p:txBody>
          <a:bodyPr rtlCol="0" anchor="ctr"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Teléfono celular con acceso a internet</a:t>
            </a:r>
          </a:p>
        </p:txBody>
      </p:sp>
      <p:sp>
        <p:nvSpPr>
          <p:cNvPr id="34" name="Marcador de texto 5">
            <a:extLst>
              <a:ext uri="{FF2B5EF4-FFF2-40B4-BE49-F238E27FC236}">
                <a16:creationId xmlns:a16="http://schemas.microsoft.com/office/drawing/2014/main" xmlns="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2760" y="2765454"/>
            <a:ext cx="2566779" cy="185616"/>
          </a:xfrm>
        </p:spPr>
        <p:txBody>
          <a:bodyPr rtlCol="0" anchor="ctr"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400" b="1" dirty="0">
                <a:latin typeface="Metropolis" pitchFamily="2" charset="77"/>
              </a:rPr>
              <a:t>Tablet con acceso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 internet</a:t>
            </a:r>
          </a:p>
        </p:txBody>
      </p:sp>
      <p:sp>
        <p:nvSpPr>
          <p:cNvPr id="36" name="Marcador de texto 5">
            <a:extLst>
              <a:ext uri="{FF2B5EF4-FFF2-40B4-BE49-F238E27FC236}">
                <a16:creationId xmlns:a16="http://schemas.microsoft.com/office/drawing/2014/main" xmlns="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93017" y="4696211"/>
            <a:ext cx="1785949" cy="185617"/>
          </a:xfrm>
        </p:spPr>
        <p:txBody>
          <a:bodyPr rtlCol="0" anchor="ctr"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Conexión a internet</a:t>
            </a:r>
          </a:p>
        </p:txBody>
      </p:sp>
      <p:sp>
        <p:nvSpPr>
          <p:cNvPr id="25" name="Marcador de número de diapositiva 2">
            <a:extLst>
              <a:ext uri="{FF2B5EF4-FFF2-40B4-BE49-F238E27FC236}">
                <a16:creationId xmlns:a16="http://schemas.microsoft.com/office/drawing/2014/main" xmlns="" id="{BD5B4A00-45BF-E547-9D74-531A956852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20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8971CC9C-FEB1-7347-87A0-099DB488EB12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Dispositivos de conexión UAEM</a:t>
            </a:r>
          </a:p>
        </p:txBody>
      </p:sp>
      <p:sp>
        <p:nvSpPr>
          <p:cNvPr id="30" name="Marcador de contenido 1">
            <a:extLst>
              <a:ext uri="{FF2B5EF4-FFF2-40B4-BE49-F238E27FC236}">
                <a16:creationId xmlns:a16="http://schemas.microsoft.com/office/drawing/2014/main" xmlns="" id="{F0B988B3-B1C9-594A-BAD7-A038F7F5171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42698" y="5704220"/>
            <a:ext cx="3523444" cy="454833"/>
          </a:xfrm>
        </p:spPr>
        <p:txBody>
          <a:bodyPr rtlCol="0" anchor="ctr"/>
          <a:lstStyle/>
          <a:p>
            <a:pPr marL="266700" indent="-266700"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75000"/>
                </a:schemeClr>
              </a:buClr>
              <a:buFont typeface="Tipo de letra del sistema"/>
              <a:buChar char="»"/>
            </a:pPr>
            <a:r>
              <a:rPr lang="es-MX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Encuesta Nacional sobre Disponibilidad y Uso de Tecnologías de la Información (ENDUTIH 2018), desarrollada por el Instituto Nacional de Estadística y Geografía (INEGI)</a:t>
            </a:r>
            <a:endParaRPr lang="es-ES" sz="900" dirty="0">
              <a:solidFill>
                <a:schemeClr val="tx1">
                  <a:lumMod val="75000"/>
                  <a:lumOff val="25000"/>
                </a:schemeClr>
              </a:solidFill>
              <a:latin typeface="Metropolis Light" pitchFamily="2" charset="77"/>
            </a:endParaRPr>
          </a:p>
        </p:txBody>
      </p:sp>
      <p:cxnSp>
        <p:nvCxnSpPr>
          <p:cNvPr id="45" name="Conector recto 44" title="Línea divisoria">
            <a:extLst>
              <a:ext uri="{FF2B5EF4-FFF2-40B4-BE49-F238E27FC236}">
                <a16:creationId xmlns:a16="http://schemas.microsoft.com/office/drawing/2014/main" xmlns="" id="{FE84BE43-8C8D-BC4B-85C2-89644802D59A}"/>
              </a:ext>
            </a:extLst>
          </p:cNvPr>
          <p:cNvCxnSpPr>
            <a:cxnSpLocks/>
          </p:cNvCxnSpPr>
          <p:nvPr/>
        </p:nvCxnSpPr>
        <p:spPr bwMode="ltGray">
          <a:xfrm flipV="1">
            <a:off x="3874450" y="731368"/>
            <a:ext cx="0" cy="5699873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2D20F3FD-063C-7741-921F-895D5AD7A90F}"/>
              </a:ext>
            </a:extLst>
          </p:cNvPr>
          <p:cNvSpPr/>
          <p:nvPr/>
        </p:nvSpPr>
        <p:spPr>
          <a:xfrm>
            <a:off x="1189099" y="2538935"/>
            <a:ext cx="2105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de la población</a:t>
            </a:r>
          </a:p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usa computadora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3479DD3C-62C8-3348-AAFE-738C054015FC}"/>
              </a:ext>
            </a:extLst>
          </p:cNvPr>
          <p:cNvSpPr/>
          <p:nvPr/>
        </p:nvSpPr>
        <p:spPr>
          <a:xfrm>
            <a:off x="243431" y="2570307"/>
            <a:ext cx="1132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Thin" pitchFamily="2" charset="77"/>
              </a:rPr>
              <a:t>45% </a:t>
            </a:r>
            <a:endParaRPr lang="es-ES_tradnl" sz="3200" dirty="0">
              <a:latin typeface="Metropolis Thin" pitchFamily="2" charset="77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xmlns="" id="{E086FAF6-4FC8-784A-8015-289EEA781469}"/>
              </a:ext>
            </a:extLst>
          </p:cNvPr>
          <p:cNvSpPr/>
          <p:nvPr/>
        </p:nvSpPr>
        <p:spPr>
          <a:xfrm>
            <a:off x="1189099" y="3383887"/>
            <a:ext cx="26853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de la población</a:t>
            </a:r>
          </a:p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tiene acceso a internet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xmlns="" id="{028D10AD-BD45-7447-8754-1A0644EF1E23}"/>
              </a:ext>
            </a:extLst>
          </p:cNvPr>
          <p:cNvSpPr/>
          <p:nvPr/>
        </p:nvSpPr>
        <p:spPr>
          <a:xfrm>
            <a:off x="243431" y="3415259"/>
            <a:ext cx="1159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Thin" pitchFamily="2" charset="77"/>
              </a:rPr>
              <a:t>40% </a:t>
            </a:r>
            <a:endParaRPr lang="es-ES_tradnl" sz="3200" dirty="0">
              <a:latin typeface="Metropolis Thin" pitchFamily="2" charset="77"/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xmlns="" id="{6CD85C7D-90F7-5E4E-98E8-4B1D8EF97928}"/>
              </a:ext>
            </a:extLst>
          </p:cNvPr>
          <p:cNvSpPr/>
          <p:nvPr/>
        </p:nvSpPr>
        <p:spPr>
          <a:xfrm>
            <a:off x="1189099" y="4240414"/>
            <a:ext cx="1850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de la población</a:t>
            </a:r>
          </a:p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usa internet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xmlns="" id="{D4A72ADB-D147-3F40-95F6-308CF309BD68}"/>
              </a:ext>
            </a:extLst>
          </p:cNvPr>
          <p:cNvSpPr/>
          <p:nvPr/>
        </p:nvSpPr>
        <p:spPr>
          <a:xfrm>
            <a:off x="243431" y="4271786"/>
            <a:ext cx="1128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Thin" pitchFamily="2" charset="77"/>
              </a:rPr>
              <a:t>66% </a:t>
            </a:r>
            <a:endParaRPr lang="es-ES_tradnl" sz="3200" dirty="0">
              <a:latin typeface="Metropolis Th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93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número de diapositiva 2">
            <a:extLst>
              <a:ext uri="{FF2B5EF4-FFF2-40B4-BE49-F238E27FC236}">
                <a16:creationId xmlns:a16="http://schemas.microsoft.com/office/drawing/2014/main" xmlns="" id="{E4AADE93-08A0-0849-A7DA-91D3372312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21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87DD22CB-4DFD-2843-9088-69FE066232B6}"/>
              </a:ext>
            </a:extLst>
          </p:cNvPr>
          <p:cNvSpPr/>
          <p:nvPr/>
        </p:nvSpPr>
        <p:spPr>
          <a:xfrm>
            <a:off x="1860115" y="3985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Dispositivos de conexión</a:t>
            </a:r>
          </a:p>
        </p:txBody>
      </p:sp>
      <p:sp>
        <p:nvSpPr>
          <p:cNvPr id="26" name="Título 4">
            <a:extLst>
              <a:ext uri="{FF2B5EF4-FFF2-40B4-BE49-F238E27FC236}">
                <a16:creationId xmlns:a16="http://schemas.microsoft.com/office/drawing/2014/main" xmlns="" id="{E9BDABA2-9DC8-474C-ADC8-A092966F2AAB}"/>
              </a:ext>
            </a:extLst>
          </p:cNvPr>
          <p:cNvSpPr txBox="1">
            <a:spLocks/>
          </p:cNvSpPr>
          <p:nvPr/>
        </p:nvSpPr>
        <p:spPr bwMode="ltGray">
          <a:xfrm>
            <a:off x="242697" y="3309469"/>
            <a:ext cx="3631743" cy="239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600" kern="1200" spc="-15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Brecha digital en México</a:t>
            </a:r>
          </a:p>
        </p:txBody>
      </p:sp>
      <p:cxnSp>
        <p:nvCxnSpPr>
          <p:cNvPr id="27" name="Conector recto 26" title="Línea divisoria">
            <a:extLst>
              <a:ext uri="{FF2B5EF4-FFF2-40B4-BE49-F238E27FC236}">
                <a16:creationId xmlns:a16="http://schemas.microsoft.com/office/drawing/2014/main" xmlns="" id="{A3AAD048-97E9-E44F-9370-8BABE09B063B}"/>
              </a:ext>
            </a:extLst>
          </p:cNvPr>
          <p:cNvCxnSpPr>
            <a:cxnSpLocks/>
          </p:cNvCxnSpPr>
          <p:nvPr/>
        </p:nvCxnSpPr>
        <p:spPr bwMode="ltGray">
          <a:xfrm flipV="1">
            <a:off x="3874450" y="644560"/>
            <a:ext cx="0" cy="5699873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2760" y="724224"/>
            <a:ext cx="2661663" cy="185616"/>
          </a:xfrm>
        </p:spPr>
        <p:txBody>
          <a:bodyPr rtlCol="0" anchor="ctr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s-ES" sz="1400" b="1" dirty="0">
                <a:latin typeface="Metropolis" pitchFamily="2" charset="77"/>
              </a:rPr>
              <a:t>Computadora de escritorio</a:t>
            </a:r>
          </a:p>
        </p:txBody>
      </p:sp>
      <p:sp>
        <p:nvSpPr>
          <p:cNvPr id="34" name="Marcador de texto 5">
            <a:extLst>
              <a:ext uri="{FF2B5EF4-FFF2-40B4-BE49-F238E27FC236}">
                <a16:creationId xmlns:a16="http://schemas.microsoft.com/office/drawing/2014/main" xmlns="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2760" y="2768930"/>
            <a:ext cx="1993841" cy="185617"/>
          </a:xfrm>
        </p:spPr>
        <p:txBody>
          <a:bodyPr rtlCol="0" anchor="ctr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s-ES" sz="1400" b="1" dirty="0">
                <a:latin typeface="Metropolis" pitchFamily="2" charset="77"/>
              </a:rPr>
              <a:t>Computadora portátil</a:t>
            </a:r>
          </a:p>
        </p:txBody>
      </p:sp>
      <p:sp>
        <p:nvSpPr>
          <p:cNvPr id="36" name="Marcador de texto 5">
            <a:extLst>
              <a:ext uri="{FF2B5EF4-FFF2-40B4-BE49-F238E27FC236}">
                <a16:creationId xmlns:a16="http://schemas.microsoft.com/office/drawing/2014/main" xmlns="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2760" y="4696211"/>
            <a:ext cx="3952032" cy="185616"/>
          </a:xfrm>
        </p:spPr>
        <p:txBody>
          <a:bodyPr rtlCol="0" anchor="ctr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s-MX" sz="1400" b="1" dirty="0">
                <a:latin typeface="Metropolis" pitchFamily="2" charset="77"/>
              </a:rPr>
              <a:t>Espacio adecuado para estudiar / trabajar</a:t>
            </a:r>
            <a:endParaRPr lang="es-ES" sz="1400" b="1" dirty="0">
              <a:latin typeface="Metropolis" pitchFamily="2" charset="77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xmlns="" id="{0985B07D-36B7-374F-B68B-1E90636FD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89" y="909840"/>
            <a:ext cx="7092833" cy="157509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C0BA3F60-F801-5E4C-8617-566E3673C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770" y="3036203"/>
            <a:ext cx="6901613" cy="157835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8D8FDD46-C51C-E941-B718-5D5BF9E50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207" y="4963483"/>
            <a:ext cx="6901613" cy="15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2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 de texto 18">
            <a:extLst>
              <a:ext uri="{FF2B5EF4-FFF2-40B4-BE49-F238E27FC236}">
                <a16:creationId xmlns:a16="http://schemas.microsoft.com/office/drawing/2014/main" xmlns="" id="{124F797A-ABBF-0143-B75D-66B300B73383}"/>
              </a:ext>
            </a:extLst>
          </p:cNvPr>
          <p:cNvSpPr txBox="1"/>
          <p:nvPr/>
        </p:nvSpPr>
        <p:spPr bwMode="gray">
          <a:xfrm>
            <a:off x="145358" y="4404168"/>
            <a:ext cx="12046641" cy="707886"/>
          </a:xfrm>
          <a:prstGeom prst="rect">
            <a:avLst/>
          </a:prstGeom>
          <a:noFill/>
        </p:spPr>
        <p:txBody>
          <a:bodyPr wrap="square" lIns="108000" tIns="72000" rIns="108000" bIns="72000" rtlCol="0" anchor="ctr" anchorCtr="0">
            <a:noAutofit/>
          </a:bodyPr>
          <a:lstStyle/>
          <a:p>
            <a:pPr rtl="0"/>
            <a:r>
              <a:rPr lang="es-ES" sz="4000" noProof="1">
                <a:solidFill>
                  <a:schemeClr val="accent4">
                    <a:lumMod val="75000"/>
                  </a:schemeClr>
                </a:solidFill>
                <a:latin typeface="Metropolis Thin" pitchFamily="2" charset="77"/>
              </a:rPr>
              <a:t>Diagnóstico tecnológico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xmlns="" id="{09E712E2-FC2F-CD4D-9184-3CEC6CFA2E83}"/>
              </a:ext>
            </a:extLst>
          </p:cNvPr>
          <p:cNvSpPr txBox="1">
            <a:spLocks/>
          </p:cNvSpPr>
          <p:nvPr/>
        </p:nvSpPr>
        <p:spPr bwMode="gray">
          <a:xfrm>
            <a:off x="145358" y="5273457"/>
            <a:ext cx="12046641" cy="646331"/>
          </a:xfrm>
          <a:prstGeom prst="rect">
            <a:avLst/>
          </a:prstGeom>
        </p:spPr>
        <p:txBody>
          <a:bodyPr vert="horz" lIns="108000" tIns="108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3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Plataformas educativas</a:t>
            </a:r>
          </a:p>
        </p:txBody>
      </p:sp>
      <p:cxnSp>
        <p:nvCxnSpPr>
          <p:cNvPr id="11" name="Conector recto 10" title="Línea divisoria">
            <a:extLst>
              <a:ext uri="{FF2B5EF4-FFF2-40B4-BE49-F238E27FC236}">
                <a16:creationId xmlns:a16="http://schemas.microsoft.com/office/drawing/2014/main" xmlns="" id="{5EC0B31F-03DD-2741-84BC-71CA98632E9B}"/>
              </a:ext>
            </a:extLst>
          </p:cNvPr>
          <p:cNvCxnSpPr>
            <a:cxnSpLocks/>
          </p:cNvCxnSpPr>
          <p:nvPr/>
        </p:nvCxnSpPr>
        <p:spPr bwMode="ltGray">
          <a:xfrm>
            <a:off x="271911" y="5213739"/>
            <a:ext cx="5824089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CD5B5D00-1B6B-0445-B5C6-A7501A0A3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87868"/>
            <a:ext cx="12192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1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xmlns="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42697" y="2684323"/>
            <a:ext cx="2731997" cy="239062"/>
          </a:xfrm>
        </p:spPr>
        <p:txBody>
          <a:bodyPr rtlCol="0" anchor="ctr"/>
          <a:lstStyle/>
          <a:p>
            <a:r>
              <a:rPr lang="en-US" sz="1400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Otras plataformas mencionadas</a:t>
            </a:r>
            <a:endParaRPr lang="es-ES" sz="1400" noProof="1">
              <a:solidFill>
                <a:schemeClr val="tx1">
                  <a:lumMod val="75000"/>
                  <a:lumOff val="2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77D79B0F-EFCB-42B1-AEAE-0FE4763D44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31058" y="952745"/>
            <a:ext cx="1800000" cy="360000"/>
          </a:xfrm>
        </p:spPr>
        <p:txBody>
          <a:bodyPr rtlCol="0" anchor="ctr"/>
          <a:lstStyle/>
          <a:p>
            <a:pPr rtl="0"/>
            <a:r>
              <a:rPr lang="es-ES" b="1" noProof="1">
                <a:latin typeface="Metropolis" pitchFamily="2" charset="77"/>
              </a:rPr>
              <a:t>Docentes 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xmlns="" id="{1D0238C6-EDC9-431C-B062-27BAF34CDE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48308" y="1294755"/>
            <a:ext cx="965500" cy="554066"/>
          </a:xfrm>
        </p:spPr>
        <p:txBody>
          <a:bodyPr rtlCol="0" anchor="ctr"/>
          <a:lstStyle/>
          <a:p>
            <a:r>
              <a:rPr lang="es-ES" sz="2400" noProof="1">
                <a:latin typeface="Metropolis Light" pitchFamily="2" charset="77"/>
              </a:rPr>
              <a:t>94%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7325661-92B1-4FD6-80E6-C1A1C5F5B8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17265" y="952745"/>
            <a:ext cx="1800000" cy="360000"/>
          </a:xfrm>
        </p:spPr>
        <p:txBody>
          <a:bodyPr rtlCol="0" anchor="ctr"/>
          <a:lstStyle/>
          <a:p>
            <a:pPr rtl="0"/>
            <a:r>
              <a:rPr lang="es-ES" b="1" noProof="1">
                <a:latin typeface="Metropolis" pitchFamily="2" charset="77"/>
              </a:rPr>
              <a:t>Estudiantes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xmlns="" id="{C32C294C-1590-42EF-AA55-43D984432B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4515" y="1311456"/>
            <a:ext cx="965500" cy="554066"/>
          </a:xfrm>
        </p:spPr>
        <p:txBody>
          <a:bodyPr rtlCol="0" anchor="ctr"/>
          <a:lstStyle/>
          <a:p>
            <a:pPr rtl="0"/>
            <a:r>
              <a:rPr lang="es-ES" sz="2400" noProof="1">
                <a:latin typeface="Metropolis Light" pitchFamily="2" charset="77"/>
              </a:rPr>
              <a:t>88%</a:t>
            </a:r>
            <a:endParaRPr lang="es-ES" noProof="1">
              <a:solidFill>
                <a:schemeClr val="tx1">
                  <a:lumMod val="75000"/>
                  <a:lumOff val="2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FA562AA1-9ED1-4AA1-8F21-A53B5A69C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31885" y="957508"/>
            <a:ext cx="1800000" cy="360000"/>
          </a:xfrm>
        </p:spPr>
        <p:txBody>
          <a:bodyPr rtlCol="0" anchor="ctr"/>
          <a:lstStyle/>
          <a:p>
            <a:pPr rtl="0"/>
            <a:r>
              <a:rPr lang="es-ES" b="1" noProof="1">
                <a:latin typeface="Metropolis" pitchFamily="2" charset="77"/>
              </a:rPr>
              <a:t>Administrativos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29E0145E-8E4E-439B-A78F-92EC279B32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49134" y="1300782"/>
            <a:ext cx="965501" cy="548040"/>
          </a:xfrm>
        </p:spPr>
        <p:txBody>
          <a:bodyPr rtlCol="0" anchor="ctr"/>
          <a:lstStyle/>
          <a:p>
            <a:pPr rtl="0"/>
            <a:r>
              <a:rPr lang="es-ES" sz="2400" noProof="1">
                <a:latin typeface="Metropolis Light" pitchFamily="2" charset="77"/>
              </a:rPr>
              <a:t>93%</a:t>
            </a:r>
            <a:endParaRPr lang="es-ES" sz="2400" noProof="1">
              <a:solidFill>
                <a:schemeClr val="tx1">
                  <a:lumMod val="75000"/>
                  <a:lumOff val="2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42" name="Marcador de texto 10">
            <a:extLst>
              <a:ext uri="{FF2B5EF4-FFF2-40B4-BE49-F238E27FC236}">
                <a16:creationId xmlns:a16="http://schemas.microsoft.com/office/drawing/2014/main" xmlns="" id="{1D0238C6-EDC9-431C-B062-27BAF34CDE16}"/>
              </a:ext>
            </a:extLst>
          </p:cNvPr>
          <p:cNvSpPr txBox="1">
            <a:spLocks/>
          </p:cNvSpPr>
          <p:nvPr/>
        </p:nvSpPr>
        <p:spPr>
          <a:xfrm>
            <a:off x="7948308" y="2060726"/>
            <a:ext cx="965492" cy="5540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97%</a:t>
            </a:r>
          </a:p>
        </p:txBody>
      </p:sp>
      <p:sp>
        <p:nvSpPr>
          <p:cNvPr id="43" name="Marcador de texto 12">
            <a:extLst>
              <a:ext uri="{FF2B5EF4-FFF2-40B4-BE49-F238E27FC236}">
                <a16:creationId xmlns:a16="http://schemas.microsoft.com/office/drawing/2014/main" xmlns="" id="{C32C294C-1590-42EF-AA55-43D984432B57}"/>
              </a:ext>
            </a:extLst>
          </p:cNvPr>
          <p:cNvSpPr txBox="1">
            <a:spLocks/>
          </p:cNvSpPr>
          <p:nvPr/>
        </p:nvSpPr>
        <p:spPr>
          <a:xfrm>
            <a:off x="6234506" y="2065264"/>
            <a:ext cx="965500" cy="5474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79%</a:t>
            </a:r>
            <a:endParaRPr lang="es-ES" noProof="1">
              <a:latin typeface="Metropolis Light" pitchFamily="2" charset="77"/>
            </a:endParaRPr>
          </a:p>
        </p:txBody>
      </p:sp>
      <p:sp>
        <p:nvSpPr>
          <p:cNvPr id="44" name="Marcador de texto 8">
            <a:extLst>
              <a:ext uri="{FF2B5EF4-FFF2-40B4-BE49-F238E27FC236}">
                <a16:creationId xmlns:a16="http://schemas.microsoft.com/office/drawing/2014/main" xmlns="" id="{29E0145E-8E4E-439B-A78F-92EC279B320C}"/>
              </a:ext>
            </a:extLst>
          </p:cNvPr>
          <p:cNvSpPr txBox="1">
            <a:spLocks/>
          </p:cNvSpPr>
          <p:nvPr/>
        </p:nvSpPr>
        <p:spPr>
          <a:xfrm>
            <a:off x="9849134" y="2065264"/>
            <a:ext cx="965492" cy="5474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81%</a:t>
            </a:r>
          </a:p>
        </p:txBody>
      </p:sp>
      <p:sp>
        <p:nvSpPr>
          <p:cNvPr id="48" name="Marcador de texto 10">
            <a:extLst>
              <a:ext uri="{FF2B5EF4-FFF2-40B4-BE49-F238E27FC236}">
                <a16:creationId xmlns:a16="http://schemas.microsoft.com/office/drawing/2014/main" xmlns="" id="{1D0238C6-EDC9-431C-B062-27BAF34CDE16}"/>
              </a:ext>
            </a:extLst>
          </p:cNvPr>
          <p:cNvSpPr txBox="1">
            <a:spLocks/>
          </p:cNvSpPr>
          <p:nvPr/>
        </p:nvSpPr>
        <p:spPr>
          <a:xfrm>
            <a:off x="7946516" y="2926074"/>
            <a:ext cx="965492" cy="5540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33%</a:t>
            </a:r>
          </a:p>
        </p:txBody>
      </p:sp>
      <p:sp>
        <p:nvSpPr>
          <p:cNvPr id="49" name="Marcador de texto 12">
            <a:extLst>
              <a:ext uri="{FF2B5EF4-FFF2-40B4-BE49-F238E27FC236}">
                <a16:creationId xmlns:a16="http://schemas.microsoft.com/office/drawing/2014/main" xmlns="" id="{C32C294C-1590-42EF-AA55-43D984432B57}"/>
              </a:ext>
            </a:extLst>
          </p:cNvPr>
          <p:cNvSpPr txBox="1">
            <a:spLocks/>
          </p:cNvSpPr>
          <p:nvPr/>
        </p:nvSpPr>
        <p:spPr>
          <a:xfrm>
            <a:off x="6234506" y="2926074"/>
            <a:ext cx="965500" cy="5474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56%</a:t>
            </a:r>
            <a:endParaRPr lang="es-ES" noProof="1">
              <a:latin typeface="Metropolis Light" pitchFamily="2" charset="77"/>
            </a:endParaRPr>
          </a:p>
        </p:txBody>
      </p:sp>
      <p:sp>
        <p:nvSpPr>
          <p:cNvPr id="50" name="Marcador de texto 8">
            <a:extLst>
              <a:ext uri="{FF2B5EF4-FFF2-40B4-BE49-F238E27FC236}">
                <a16:creationId xmlns:a16="http://schemas.microsoft.com/office/drawing/2014/main" xmlns="" id="{29E0145E-8E4E-439B-A78F-92EC279B320C}"/>
              </a:ext>
            </a:extLst>
          </p:cNvPr>
          <p:cNvSpPr txBox="1">
            <a:spLocks/>
          </p:cNvSpPr>
          <p:nvPr/>
        </p:nvSpPr>
        <p:spPr>
          <a:xfrm>
            <a:off x="9849134" y="2923385"/>
            <a:ext cx="965492" cy="5474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55%</a:t>
            </a:r>
          </a:p>
        </p:txBody>
      </p:sp>
      <p:sp>
        <p:nvSpPr>
          <p:cNvPr id="89" name="Marcador de contenido 1">
            <a:extLst>
              <a:ext uri="{FF2B5EF4-FFF2-40B4-BE49-F238E27FC236}">
                <a16:creationId xmlns:a16="http://schemas.microsoft.com/office/drawing/2014/main" xmlns="" id="{1AC9E886-BD82-4757-912B-F7589A22164F}"/>
              </a:ext>
            </a:extLst>
          </p:cNvPr>
          <p:cNvSpPr txBox="1">
            <a:spLocks/>
          </p:cNvSpPr>
          <p:nvPr/>
        </p:nvSpPr>
        <p:spPr bwMode="gray">
          <a:xfrm>
            <a:off x="247507" y="3089996"/>
            <a:ext cx="3489062" cy="13298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noProof="1">
                <a:solidFill>
                  <a:schemeClr val="accent4">
                    <a:lumMod val="75000"/>
                  </a:schemeClr>
                </a:solidFill>
                <a:latin typeface="Metropolis Light" pitchFamily="2" charset="77"/>
              </a:rPr>
              <a:t>WhatSApp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noProof="1">
                <a:solidFill>
                  <a:schemeClr val="accent4">
                    <a:lumMod val="75000"/>
                  </a:schemeClr>
                </a:solidFill>
                <a:latin typeface="Metropolis Light" pitchFamily="2" charset="77"/>
              </a:rPr>
              <a:t>Jitsi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noProof="1">
                <a:solidFill>
                  <a:schemeClr val="accent4">
                    <a:lumMod val="75000"/>
                  </a:schemeClr>
                </a:solidFill>
                <a:latin typeface="Metropolis Light" pitchFamily="2" charset="77"/>
              </a:rPr>
              <a:t>Skype meetings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noProof="1">
                <a:solidFill>
                  <a:schemeClr val="accent4">
                    <a:lumMod val="75000"/>
                  </a:schemeClr>
                </a:solidFill>
                <a:latin typeface="Metropolis Light" pitchFamily="2" charset="77"/>
              </a:rPr>
              <a:t>SEDUCAMeet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noProof="1">
                <a:solidFill>
                  <a:schemeClr val="accent4">
                    <a:lumMod val="75000"/>
                  </a:schemeClr>
                </a:solidFill>
                <a:latin typeface="Metropolis Light" pitchFamily="2" charset="77"/>
              </a:rPr>
              <a:t>TeamLink</a:t>
            </a:r>
            <a:endParaRPr lang="es-ES" sz="1400" noProof="1">
              <a:solidFill>
                <a:schemeClr val="accent4">
                  <a:lumMod val="7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46" name="Marcador de número de diapositiva 2">
            <a:extLst>
              <a:ext uri="{FF2B5EF4-FFF2-40B4-BE49-F238E27FC236}">
                <a16:creationId xmlns:a16="http://schemas.microsoft.com/office/drawing/2014/main" xmlns="" id="{EB7CBB81-DAB6-F841-8D84-2DCA350FF4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23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xmlns="" id="{FA1DEAD8-1191-3745-B3ED-64F5DE55A073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Plataformas educativas</a:t>
            </a:r>
          </a:p>
        </p:txBody>
      </p:sp>
      <p:cxnSp>
        <p:nvCxnSpPr>
          <p:cNvPr id="53" name="Conector recto 52" title="Línea divisoria">
            <a:extLst>
              <a:ext uri="{FF2B5EF4-FFF2-40B4-BE49-F238E27FC236}">
                <a16:creationId xmlns:a16="http://schemas.microsoft.com/office/drawing/2014/main" xmlns="" id="{C2407070-2682-274A-B281-7C010F25ACC6}"/>
              </a:ext>
            </a:extLst>
          </p:cNvPr>
          <p:cNvCxnSpPr>
            <a:cxnSpLocks/>
          </p:cNvCxnSpPr>
          <p:nvPr/>
        </p:nvCxnSpPr>
        <p:spPr bwMode="ltGray">
          <a:xfrm flipV="1">
            <a:off x="3874450" y="644560"/>
            <a:ext cx="0" cy="5699873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BF18FF04-F4FD-E244-9D95-5DD636C5E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37" y="2926074"/>
            <a:ext cx="642990" cy="55113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F746AB10-8DA8-4245-A5A0-7BA37644F1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37" y="1300781"/>
            <a:ext cx="642990" cy="56783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D1A0F971-29FA-444B-AE38-1ED0CF8EC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37" y="2066193"/>
            <a:ext cx="659691" cy="659691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E2772628-93C1-3342-88A9-4629C25006D7}"/>
              </a:ext>
            </a:extLst>
          </p:cNvPr>
          <p:cNvSpPr txBox="1"/>
          <p:nvPr/>
        </p:nvSpPr>
        <p:spPr>
          <a:xfrm>
            <a:off x="4938088" y="1453893"/>
            <a:ext cx="659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Teams</a:t>
            </a:r>
            <a:endParaRPr lang="es-ES_tradnl" sz="1100" b="1" dirty="0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xmlns="" id="{E2DC9BF2-BA81-EE4D-A541-E3B90AA0E3AD}"/>
              </a:ext>
            </a:extLst>
          </p:cNvPr>
          <p:cNvSpPr txBox="1"/>
          <p:nvPr/>
        </p:nvSpPr>
        <p:spPr>
          <a:xfrm>
            <a:off x="4938088" y="2261727"/>
            <a:ext cx="659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Zoom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xmlns="" id="{94C1E1C4-66C3-614E-8FBB-E1D277A724C4}"/>
              </a:ext>
            </a:extLst>
          </p:cNvPr>
          <p:cNvSpPr txBox="1"/>
          <p:nvPr/>
        </p:nvSpPr>
        <p:spPr>
          <a:xfrm>
            <a:off x="4800837" y="2986197"/>
            <a:ext cx="913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Google </a:t>
            </a:r>
            <a:r>
              <a:rPr lang="es-ES_tradnl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Classroom</a:t>
            </a:r>
            <a:endParaRPr lang="es-ES_tradnl" sz="1100" b="1" dirty="0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61" name="Título 4">
            <a:extLst>
              <a:ext uri="{FF2B5EF4-FFF2-40B4-BE49-F238E27FC236}">
                <a16:creationId xmlns:a16="http://schemas.microsoft.com/office/drawing/2014/main" xmlns="" id="{4367104E-5797-B747-A33E-F1FA0F957A9F}"/>
              </a:ext>
            </a:extLst>
          </p:cNvPr>
          <p:cNvSpPr txBox="1">
            <a:spLocks/>
          </p:cNvSpPr>
          <p:nvPr/>
        </p:nvSpPr>
        <p:spPr bwMode="ltGray">
          <a:xfrm>
            <a:off x="4129702" y="634758"/>
            <a:ext cx="5046932" cy="239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600" kern="1200" spc="-15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Plataformas de mayor uso en la UAEM</a:t>
            </a:r>
          </a:p>
        </p:txBody>
      </p:sp>
      <p:sp>
        <p:nvSpPr>
          <p:cNvPr id="62" name="Título 4">
            <a:extLst>
              <a:ext uri="{FF2B5EF4-FFF2-40B4-BE49-F238E27FC236}">
                <a16:creationId xmlns:a16="http://schemas.microsoft.com/office/drawing/2014/main" xmlns="" id="{382CAE1F-F8DC-1943-AE67-330CEA034691}"/>
              </a:ext>
            </a:extLst>
          </p:cNvPr>
          <p:cNvSpPr txBox="1">
            <a:spLocks/>
          </p:cNvSpPr>
          <p:nvPr/>
        </p:nvSpPr>
        <p:spPr bwMode="ltGray">
          <a:xfrm>
            <a:off x="4129702" y="3678900"/>
            <a:ext cx="5046932" cy="239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600" kern="1200" spc="-15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Preferencia por plataformas</a:t>
            </a:r>
          </a:p>
        </p:txBody>
      </p:sp>
      <p:sp>
        <p:nvSpPr>
          <p:cNvPr id="69" name="Marcador de texto 9">
            <a:extLst>
              <a:ext uri="{FF2B5EF4-FFF2-40B4-BE49-F238E27FC236}">
                <a16:creationId xmlns:a16="http://schemas.microsoft.com/office/drawing/2014/main" xmlns="" id="{7D8B655D-8702-1B44-BC86-07751198602B}"/>
              </a:ext>
            </a:extLst>
          </p:cNvPr>
          <p:cNvSpPr txBox="1">
            <a:spLocks/>
          </p:cNvSpPr>
          <p:nvPr/>
        </p:nvSpPr>
        <p:spPr>
          <a:xfrm>
            <a:off x="7531058" y="4031611"/>
            <a:ext cx="1800000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noProof="1">
                <a:latin typeface="Metropolis" pitchFamily="2" charset="77"/>
              </a:rPr>
              <a:t>Docentes </a:t>
            </a:r>
          </a:p>
        </p:txBody>
      </p:sp>
      <p:sp>
        <p:nvSpPr>
          <p:cNvPr id="90" name="Marcador de texto 10">
            <a:extLst>
              <a:ext uri="{FF2B5EF4-FFF2-40B4-BE49-F238E27FC236}">
                <a16:creationId xmlns:a16="http://schemas.microsoft.com/office/drawing/2014/main" xmlns="" id="{15F20BA5-2734-CA48-AC9C-210FEC220922}"/>
              </a:ext>
            </a:extLst>
          </p:cNvPr>
          <p:cNvSpPr txBox="1">
            <a:spLocks/>
          </p:cNvSpPr>
          <p:nvPr/>
        </p:nvSpPr>
        <p:spPr>
          <a:xfrm>
            <a:off x="7948308" y="4373621"/>
            <a:ext cx="965500" cy="5540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47%</a:t>
            </a:r>
          </a:p>
        </p:txBody>
      </p:sp>
      <p:sp>
        <p:nvSpPr>
          <p:cNvPr id="91" name="Marcador de texto 3">
            <a:extLst>
              <a:ext uri="{FF2B5EF4-FFF2-40B4-BE49-F238E27FC236}">
                <a16:creationId xmlns:a16="http://schemas.microsoft.com/office/drawing/2014/main" xmlns="" id="{E96217C1-C2C5-B44C-A0CF-A789EEC71BED}"/>
              </a:ext>
            </a:extLst>
          </p:cNvPr>
          <p:cNvSpPr txBox="1">
            <a:spLocks/>
          </p:cNvSpPr>
          <p:nvPr/>
        </p:nvSpPr>
        <p:spPr>
          <a:xfrm>
            <a:off x="5817265" y="4031611"/>
            <a:ext cx="1800000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noProof="1">
                <a:latin typeface="Metropolis" pitchFamily="2" charset="77"/>
              </a:rPr>
              <a:t>Estudiantes</a:t>
            </a:r>
          </a:p>
        </p:txBody>
      </p:sp>
      <p:sp>
        <p:nvSpPr>
          <p:cNvPr id="92" name="Marcador de texto 12">
            <a:extLst>
              <a:ext uri="{FF2B5EF4-FFF2-40B4-BE49-F238E27FC236}">
                <a16:creationId xmlns:a16="http://schemas.microsoft.com/office/drawing/2014/main" xmlns="" id="{60050995-6BBF-794F-8E7E-B964AFAE69E3}"/>
              </a:ext>
            </a:extLst>
          </p:cNvPr>
          <p:cNvSpPr txBox="1">
            <a:spLocks/>
          </p:cNvSpPr>
          <p:nvPr/>
        </p:nvSpPr>
        <p:spPr>
          <a:xfrm>
            <a:off x="6234515" y="4390322"/>
            <a:ext cx="965500" cy="5540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57%</a:t>
            </a:r>
            <a:endParaRPr lang="es-ES" noProof="1">
              <a:latin typeface="Metropolis Light" pitchFamily="2" charset="77"/>
            </a:endParaRPr>
          </a:p>
        </p:txBody>
      </p:sp>
      <p:sp>
        <p:nvSpPr>
          <p:cNvPr id="93" name="Marcador de texto 7">
            <a:extLst>
              <a:ext uri="{FF2B5EF4-FFF2-40B4-BE49-F238E27FC236}">
                <a16:creationId xmlns:a16="http://schemas.microsoft.com/office/drawing/2014/main" xmlns="" id="{9607EF4E-60E3-2145-A12F-4A6DBDD7A59B}"/>
              </a:ext>
            </a:extLst>
          </p:cNvPr>
          <p:cNvSpPr txBox="1">
            <a:spLocks/>
          </p:cNvSpPr>
          <p:nvPr/>
        </p:nvSpPr>
        <p:spPr>
          <a:xfrm>
            <a:off x="9431885" y="4036374"/>
            <a:ext cx="1800000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noProof="1">
                <a:latin typeface="Metropolis" pitchFamily="2" charset="77"/>
              </a:rPr>
              <a:t>Administrativos</a:t>
            </a:r>
          </a:p>
        </p:txBody>
      </p:sp>
      <p:sp>
        <p:nvSpPr>
          <p:cNvPr id="94" name="Marcador de texto 8">
            <a:extLst>
              <a:ext uri="{FF2B5EF4-FFF2-40B4-BE49-F238E27FC236}">
                <a16:creationId xmlns:a16="http://schemas.microsoft.com/office/drawing/2014/main" xmlns="" id="{F7DF41E3-3215-0344-AC6F-3C764810C0E1}"/>
              </a:ext>
            </a:extLst>
          </p:cNvPr>
          <p:cNvSpPr txBox="1">
            <a:spLocks/>
          </p:cNvSpPr>
          <p:nvPr/>
        </p:nvSpPr>
        <p:spPr>
          <a:xfrm>
            <a:off x="9849134" y="4379648"/>
            <a:ext cx="965501" cy="5480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67%</a:t>
            </a:r>
          </a:p>
        </p:txBody>
      </p:sp>
      <p:sp>
        <p:nvSpPr>
          <p:cNvPr id="95" name="Marcador de texto 10">
            <a:extLst>
              <a:ext uri="{FF2B5EF4-FFF2-40B4-BE49-F238E27FC236}">
                <a16:creationId xmlns:a16="http://schemas.microsoft.com/office/drawing/2014/main" xmlns="" id="{E991B7BC-4309-8544-BF20-88CA4E7AC34F}"/>
              </a:ext>
            </a:extLst>
          </p:cNvPr>
          <p:cNvSpPr txBox="1">
            <a:spLocks/>
          </p:cNvSpPr>
          <p:nvPr/>
        </p:nvSpPr>
        <p:spPr>
          <a:xfrm>
            <a:off x="7948308" y="5139592"/>
            <a:ext cx="965492" cy="5540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27%</a:t>
            </a:r>
          </a:p>
        </p:txBody>
      </p:sp>
      <p:sp>
        <p:nvSpPr>
          <p:cNvPr id="96" name="Marcador de texto 12">
            <a:extLst>
              <a:ext uri="{FF2B5EF4-FFF2-40B4-BE49-F238E27FC236}">
                <a16:creationId xmlns:a16="http://schemas.microsoft.com/office/drawing/2014/main" xmlns="" id="{126F0940-AA4F-7C4A-936D-0F972428D1E0}"/>
              </a:ext>
            </a:extLst>
          </p:cNvPr>
          <p:cNvSpPr txBox="1">
            <a:spLocks/>
          </p:cNvSpPr>
          <p:nvPr/>
        </p:nvSpPr>
        <p:spPr>
          <a:xfrm>
            <a:off x="6234506" y="5144130"/>
            <a:ext cx="965500" cy="5474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15%</a:t>
            </a:r>
            <a:endParaRPr lang="es-ES" noProof="1">
              <a:latin typeface="Metropolis Light" pitchFamily="2" charset="77"/>
            </a:endParaRPr>
          </a:p>
        </p:txBody>
      </p:sp>
      <p:sp>
        <p:nvSpPr>
          <p:cNvPr id="97" name="Marcador de texto 8">
            <a:extLst>
              <a:ext uri="{FF2B5EF4-FFF2-40B4-BE49-F238E27FC236}">
                <a16:creationId xmlns:a16="http://schemas.microsoft.com/office/drawing/2014/main" xmlns="" id="{3269109E-56E5-7E4C-8AAE-FDB17A2CFE5A}"/>
              </a:ext>
            </a:extLst>
          </p:cNvPr>
          <p:cNvSpPr txBox="1">
            <a:spLocks/>
          </p:cNvSpPr>
          <p:nvPr/>
        </p:nvSpPr>
        <p:spPr>
          <a:xfrm>
            <a:off x="9849134" y="5144130"/>
            <a:ext cx="965492" cy="5474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19%</a:t>
            </a:r>
          </a:p>
        </p:txBody>
      </p:sp>
      <p:sp>
        <p:nvSpPr>
          <p:cNvPr id="98" name="Marcador de texto 10">
            <a:extLst>
              <a:ext uri="{FF2B5EF4-FFF2-40B4-BE49-F238E27FC236}">
                <a16:creationId xmlns:a16="http://schemas.microsoft.com/office/drawing/2014/main" xmlns="" id="{AFECFE1C-4891-7142-994F-A318CCB49811}"/>
              </a:ext>
            </a:extLst>
          </p:cNvPr>
          <p:cNvSpPr txBox="1">
            <a:spLocks/>
          </p:cNvSpPr>
          <p:nvPr/>
        </p:nvSpPr>
        <p:spPr>
          <a:xfrm>
            <a:off x="7946516" y="6004940"/>
            <a:ext cx="965492" cy="5540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13%</a:t>
            </a:r>
          </a:p>
        </p:txBody>
      </p:sp>
      <p:sp>
        <p:nvSpPr>
          <p:cNvPr id="99" name="Marcador de texto 12">
            <a:extLst>
              <a:ext uri="{FF2B5EF4-FFF2-40B4-BE49-F238E27FC236}">
                <a16:creationId xmlns:a16="http://schemas.microsoft.com/office/drawing/2014/main" xmlns="" id="{17D931D9-A605-774E-8E64-6D3D4D447A19}"/>
              </a:ext>
            </a:extLst>
          </p:cNvPr>
          <p:cNvSpPr txBox="1">
            <a:spLocks/>
          </p:cNvSpPr>
          <p:nvPr/>
        </p:nvSpPr>
        <p:spPr>
          <a:xfrm>
            <a:off x="6234506" y="6004940"/>
            <a:ext cx="965500" cy="5474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20%</a:t>
            </a:r>
            <a:endParaRPr lang="es-ES" noProof="1">
              <a:latin typeface="Metropolis Light" pitchFamily="2" charset="77"/>
            </a:endParaRPr>
          </a:p>
        </p:txBody>
      </p:sp>
      <p:sp>
        <p:nvSpPr>
          <p:cNvPr id="100" name="Marcador de texto 8">
            <a:extLst>
              <a:ext uri="{FF2B5EF4-FFF2-40B4-BE49-F238E27FC236}">
                <a16:creationId xmlns:a16="http://schemas.microsoft.com/office/drawing/2014/main" xmlns="" id="{70FAD19F-0020-8E48-9506-DC60215BBF81}"/>
              </a:ext>
            </a:extLst>
          </p:cNvPr>
          <p:cNvSpPr txBox="1">
            <a:spLocks/>
          </p:cNvSpPr>
          <p:nvPr/>
        </p:nvSpPr>
        <p:spPr>
          <a:xfrm>
            <a:off x="9849134" y="6002251"/>
            <a:ext cx="965492" cy="5474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7%</a:t>
            </a:r>
          </a:p>
        </p:txBody>
      </p:sp>
      <p:pic>
        <p:nvPicPr>
          <p:cNvPr id="101" name="Imagen 100">
            <a:extLst>
              <a:ext uri="{FF2B5EF4-FFF2-40B4-BE49-F238E27FC236}">
                <a16:creationId xmlns:a16="http://schemas.microsoft.com/office/drawing/2014/main" xmlns="" id="{677CFF9A-DA46-2A48-8242-C02EBE3975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37" y="6004940"/>
            <a:ext cx="642990" cy="551134"/>
          </a:xfrm>
          <a:prstGeom prst="rect">
            <a:avLst/>
          </a:prstGeom>
        </p:spPr>
      </p:pic>
      <p:pic>
        <p:nvPicPr>
          <p:cNvPr id="102" name="Imagen 101">
            <a:extLst>
              <a:ext uri="{FF2B5EF4-FFF2-40B4-BE49-F238E27FC236}">
                <a16:creationId xmlns:a16="http://schemas.microsoft.com/office/drawing/2014/main" xmlns="" id="{A07D9357-E293-C04D-9F7B-03F5C03EC5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37" y="4379647"/>
            <a:ext cx="642990" cy="567835"/>
          </a:xfrm>
          <a:prstGeom prst="rect">
            <a:avLst/>
          </a:prstGeom>
        </p:spPr>
      </p:pic>
      <p:pic>
        <p:nvPicPr>
          <p:cNvPr id="103" name="Imagen 102">
            <a:extLst>
              <a:ext uri="{FF2B5EF4-FFF2-40B4-BE49-F238E27FC236}">
                <a16:creationId xmlns:a16="http://schemas.microsoft.com/office/drawing/2014/main" xmlns="" id="{75FA5C9B-EF64-674C-965E-A9F2CE67B1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37" y="5145059"/>
            <a:ext cx="659691" cy="659691"/>
          </a:xfrm>
          <a:prstGeom prst="rect">
            <a:avLst/>
          </a:prstGeom>
        </p:spPr>
      </p:pic>
      <p:sp>
        <p:nvSpPr>
          <p:cNvPr id="104" name="CuadroTexto 103">
            <a:extLst>
              <a:ext uri="{FF2B5EF4-FFF2-40B4-BE49-F238E27FC236}">
                <a16:creationId xmlns:a16="http://schemas.microsoft.com/office/drawing/2014/main" xmlns="" id="{02539548-59A2-6B4E-88BC-B90C9ED68F36}"/>
              </a:ext>
            </a:extLst>
          </p:cNvPr>
          <p:cNvSpPr txBox="1"/>
          <p:nvPr/>
        </p:nvSpPr>
        <p:spPr>
          <a:xfrm>
            <a:off x="4938088" y="4532759"/>
            <a:ext cx="659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Teams</a:t>
            </a:r>
            <a:endParaRPr lang="es-ES_tradnl" sz="1100" b="1" dirty="0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105" name="CuadroTexto 104">
            <a:extLst>
              <a:ext uri="{FF2B5EF4-FFF2-40B4-BE49-F238E27FC236}">
                <a16:creationId xmlns:a16="http://schemas.microsoft.com/office/drawing/2014/main" xmlns="" id="{9E870BFB-6CF2-7642-B1B1-CCC491179A38}"/>
              </a:ext>
            </a:extLst>
          </p:cNvPr>
          <p:cNvSpPr txBox="1"/>
          <p:nvPr/>
        </p:nvSpPr>
        <p:spPr>
          <a:xfrm>
            <a:off x="4938088" y="5340593"/>
            <a:ext cx="659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Zoom</a:t>
            </a: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xmlns="" id="{FD3DABFD-CCF0-1245-8156-A1D901FE0C79}"/>
              </a:ext>
            </a:extLst>
          </p:cNvPr>
          <p:cNvSpPr txBox="1"/>
          <p:nvPr/>
        </p:nvSpPr>
        <p:spPr>
          <a:xfrm>
            <a:off x="4800837" y="6065063"/>
            <a:ext cx="913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Google </a:t>
            </a:r>
            <a:r>
              <a:rPr lang="es-ES_tradnl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Classroom</a:t>
            </a:r>
            <a:endParaRPr lang="es-ES_tradnl" sz="1100" b="1" dirty="0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909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16BC25F-F41F-4EE7-8166-FD25E15EA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87" y="926873"/>
            <a:ext cx="3601695" cy="1797376"/>
          </a:xfrm>
        </p:spPr>
        <p:txBody>
          <a:bodyPr rtlCol="0" anchor="ctr"/>
          <a:lstStyle/>
          <a:p>
            <a:pPr marL="0" indent="0">
              <a:buNone/>
            </a:pPr>
            <a:r>
              <a:rPr lang="es-MX" sz="2000" b="1" spc="-30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10% de los estudiantes</a:t>
            </a:r>
            <a:r>
              <a:rPr lang="es-MX" sz="2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 consideraron </a:t>
            </a:r>
            <a:r>
              <a:rPr lang="es-MX" sz="2000" b="1" spc="-30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difícil el uso de las plataformas </a:t>
            </a:r>
            <a:r>
              <a:rPr lang="es-MX" sz="2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debido a que no cuentan los recursos necesarios para acceder de forma eficiente</a:t>
            </a:r>
          </a:p>
        </p:txBody>
      </p:sp>
      <p:sp>
        <p:nvSpPr>
          <p:cNvPr id="39" name="Marcador de texto 4">
            <a:extLst>
              <a:ext uri="{FF2B5EF4-FFF2-40B4-BE49-F238E27FC236}">
                <a16:creationId xmlns:a16="http://schemas.microsoft.com/office/drawing/2014/main" xmlns="" id="{B3873866-C6DF-4447-8D2F-8A88CF14E6CB}"/>
              </a:ext>
            </a:extLst>
          </p:cNvPr>
          <p:cNvSpPr txBox="1">
            <a:spLocks/>
          </p:cNvSpPr>
          <p:nvPr/>
        </p:nvSpPr>
        <p:spPr>
          <a:xfrm>
            <a:off x="4129701" y="1401350"/>
            <a:ext cx="2896041" cy="2127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>
                <a:latin typeface="Metropolis Light" pitchFamily="2" charset="77"/>
              </a:rPr>
              <a:t>Normal, pero falta interacción</a:t>
            </a:r>
          </a:p>
        </p:txBody>
      </p:sp>
      <p:sp>
        <p:nvSpPr>
          <p:cNvPr id="40" name="Marcador de texto 4">
            <a:extLst>
              <a:ext uri="{FF2B5EF4-FFF2-40B4-BE49-F238E27FC236}">
                <a16:creationId xmlns:a16="http://schemas.microsoft.com/office/drawing/2014/main" xmlns="" id="{B3873866-C6DF-4447-8D2F-8A88CF14E6CB}"/>
              </a:ext>
            </a:extLst>
          </p:cNvPr>
          <p:cNvSpPr txBox="1">
            <a:spLocks/>
          </p:cNvSpPr>
          <p:nvPr/>
        </p:nvSpPr>
        <p:spPr>
          <a:xfrm>
            <a:off x="4129701" y="1787509"/>
            <a:ext cx="2896041" cy="45937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dirty="0">
                <a:latin typeface="Metropolis Light" pitchFamily="2" charset="77"/>
              </a:rPr>
              <a:t>Sencillo las plataformas son amigables</a:t>
            </a:r>
            <a:endParaRPr lang="es-ES" sz="1600" dirty="0">
              <a:latin typeface="Metropolis Light" pitchFamily="2" charset="77"/>
            </a:endParaRPr>
          </a:p>
        </p:txBody>
      </p:sp>
      <p:sp>
        <p:nvSpPr>
          <p:cNvPr id="41" name="Marcador de texto 4">
            <a:extLst>
              <a:ext uri="{FF2B5EF4-FFF2-40B4-BE49-F238E27FC236}">
                <a16:creationId xmlns:a16="http://schemas.microsoft.com/office/drawing/2014/main" xmlns="" id="{B3873866-C6DF-4447-8D2F-8A88CF14E6CB}"/>
              </a:ext>
            </a:extLst>
          </p:cNvPr>
          <p:cNvSpPr txBox="1">
            <a:spLocks/>
          </p:cNvSpPr>
          <p:nvPr/>
        </p:nvSpPr>
        <p:spPr>
          <a:xfrm>
            <a:off x="4129701" y="2409230"/>
            <a:ext cx="2896041" cy="4593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dirty="0">
                <a:latin typeface="Metropolis Light" pitchFamily="2" charset="77"/>
              </a:rPr>
              <a:t>Difícil, pero he logrado acoplarme de mejor manera</a:t>
            </a:r>
            <a:endParaRPr lang="es-ES" sz="1600" dirty="0">
              <a:latin typeface="Metropolis Light" pitchFamily="2" charset="77"/>
            </a:endParaRPr>
          </a:p>
        </p:txBody>
      </p:sp>
      <p:sp>
        <p:nvSpPr>
          <p:cNvPr id="49" name="Marcador de texto 4">
            <a:extLst>
              <a:ext uri="{FF2B5EF4-FFF2-40B4-BE49-F238E27FC236}">
                <a16:creationId xmlns:a16="http://schemas.microsoft.com/office/drawing/2014/main" xmlns="" id="{B3873866-C6DF-4447-8D2F-8A88CF14E6CB}"/>
              </a:ext>
            </a:extLst>
          </p:cNvPr>
          <p:cNvSpPr txBox="1">
            <a:spLocks/>
          </p:cNvSpPr>
          <p:nvPr/>
        </p:nvSpPr>
        <p:spPr>
          <a:xfrm>
            <a:off x="4129701" y="3053130"/>
            <a:ext cx="2896041" cy="4593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dirty="0">
                <a:latin typeface="Metropolis Light" pitchFamily="2" charset="77"/>
              </a:rPr>
              <a:t>Normal, la experiencia ha sido similar a las clases en aula</a:t>
            </a:r>
            <a:endParaRPr lang="es-ES" sz="1600" dirty="0">
              <a:latin typeface="Metropolis Light" pitchFamily="2" charset="77"/>
            </a:endParaRPr>
          </a:p>
        </p:txBody>
      </p:sp>
      <p:sp>
        <p:nvSpPr>
          <p:cNvPr id="67" name="Título 1">
            <a:extLst>
              <a:ext uri="{FF2B5EF4-FFF2-40B4-BE49-F238E27FC236}">
                <a16:creationId xmlns:a16="http://schemas.microsoft.com/office/drawing/2014/main" xmlns="" id="{923EAE0D-88F0-4123-A369-92983D7E55DC}"/>
              </a:ext>
            </a:extLst>
          </p:cNvPr>
          <p:cNvSpPr txBox="1">
            <a:spLocks/>
          </p:cNvSpPr>
          <p:nvPr/>
        </p:nvSpPr>
        <p:spPr>
          <a:xfrm>
            <a:off x="242697" y="3316147"/>
            <a:ext cx="3601695" cy="240937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2000" b="1" spc="-30" dirty="0">
                <a:latin typeface="Metropolis" pitchFamily="2" charset="77"/>
              </a:rPr>
              <a:t>Una quinta parte de los encuestados consideran que su experiencia ha sido</a:t>
            </a:r>
          </a:p>
          <a:p>
            <a:pPr>
              <a:lnSpc>
                <a:spcPct val="100000"/>
              </a:lnSpc>
            </a:pPr>
            <a:r>
              <a:rPr lang="es-ES" sz="2000" b="1" spc="-30" dirty="0">
                <a:solidFill>
                  <a:srgbClr val="FF0000"/>
                </a:solidFill>
                <a:latin typeface="Metropolis" pitchFamily="2" charset="77"/>
              </a:rPr>
              <a:t>Negativa</a:t>
            </a:r>
          </a:p>
          <a:p>
            <a:pPr>
              <a:lnSpc>
                <a:spcPct val="100000"/>
              </a:lnSpc>
            </a:pPr>
            <a:endParaRPr lang="es-ES" sz="2000" b="1" spc="-30" dirty="0">
              <a:latin typeface="Metropolis" pitchFamily="2" charset="77"/>
            </a:endParaRPr>
          </a:p>
          <a:p>
            <a:pPr>
              <a:lnSpc>
                <a:spcPct val="100000"/>
              </a:lnSpc>
            </a:pPr>
            <a:r>
              <a:rPr lang="es-ES" sz="2000" spc="-30" dirty="0">
                <a:latin typeface="Metropolis Light" pitchFamily="2" charset="77"/>
              </a:rPr>
              <a:t>Esta respuesta se concentra en mayor medida en el </a:t>
            </a:r>
            <a:r>
              <a:rPr lang="es-ES" sz="2000" spc="-30" dirty="0">
                <a:solidFill>
                  <a:schemeClr val="accent4">
                    <a:lumMod val="75000"/>
                  </a:schemeClr>
                </a:solidFill>
                <a:latin typeface="Metropolis Light" pitchFamily="2" charset="77"/>
              </a:rPr>
              <a:t>sector estudiantil</a:t>
            </a:r>
          </a:p>
        </p:txBody>
      </p:sp>
      <p:sp>
        <p:nvSpPr>
          <p:cNvPr id="76" name="Marcador de número de diapositiva 2">
            <a:extLst>
              <a:ext uri="{FF2B5EF4-FFF2-40B4-BE49-F238E27FC236}">
                <a16:creationId xmlns:a16="http://schemas.microsoft.com/office/drawing/2014/main" xmlns="" id="{618E2C3A-967B-8542-946D-275C8AC7C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24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xmlns="" id="{7EA5DC20-494A-4646-BF5E-270EC460805E}"/>
              </a:ext>
            </a:extLst>
          </p:cNvPr>
          <p:cNvSpPr/>
          <p:nvPr/>
        </p:nvSpPr>
        <p:spPr>
          <a:xfrm>
            <a:off x="1859799" y="-1729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Experiencia con las plataformas</a:t>
            </a:r>
          </a:p>
        </p:txBody>
      </p:sp>
      <p:sp>
        <p:nvSpPr>
          <p:cNvPr id="92" name="Marcador de texto 9">
            <a:extLst>
              <a:ext uri="{FF2B5EF4-FFF2-40B4-BE49-F238E27FC236}">
                <a16:creationId xmlns:a16="http://schemas.microsoft.com/office/drawing/2014/main" xmlns="" id="{739D690E-4795-CB43-AD68-07A2F4111961}"/>
              </a:ext>
            </a:extLst>
          </p:cNvPr>
          <p:cNvSpPr txBox="1">
            <a:spLocks/>
          </p:cNvSpPr>
          <p:nvPr/>
        </p:nvSpPr>
        <p:spPr>
          <a:xfrm>
            <a:off x="8653475" y="912236"/>
            <a:ext cx="1296543" cy="360000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Docentes </a:t>
            </a:r>
          </a:p>
        </p:txBody>
      </p:sp>
      <p:sp>
        <p:nvSpPr>
          <p:cNvPr id="93" name="Marcador de texto 10">
            <a:extLst>
              <a:ext uri="{FF2B5EF4-FFF2-40B4-BE49-F238E27FC236}">
                <a16:creationId xmlns:a16="http://schemas.microsoft.com/office/drawing/2014/main" xmlns="" id="{17661241-26DC-A64A-992D-649B84040BAF}"/>
              </a:ext>
            </a:extLst>
          </p:cNvPr>
          <p:cNvSpPr txBox="1">
            <a:spLocks/>
          </p:cNvSpPr>
          <p:nvPr/>
        </p:nvSpPr>
        <p:spPr>
          <a:xfrm>
            <a:off x="8818996" y="1260033"/>
            <a:ext cx="965500" cy="453923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noProof="1">
                <a:latin typeface="Metropolis Light" pitchFamily="2" charset="77"/>
              </a:rPr>
              <a:t>37%</a:t>
            </a:r>
          </a:p>
        </p:txBody>
      </p:sp>
      <p:sp>
        <p:nvSpPr>
          <p:cNvPr id="94" name="Marcador de texto 3">
            <a:extLst>
              <a:ext uri="{FF2B5EF4-FFF2-40B4-BE49-F238E27FC236}">
                <a16:creationId xmlns:a16="http://schemas.microsoft.com/office/drawing/2014/main" xmlns="" id="{889CA4C0-5948-4145-AAC4-4694EB07F309}"/>
              </a:ext>
            </a:extLst>
          </p:cNvPr>
          <p:cNvSpPr txBox="1">
            <a:spLocks/>
          </p:cNvSpPr>
          <p:nvPr/>
        </p:nvSpPr>
        <p:spPr>
          <a:xfrm>
            <a:off x="7134651" y="912236"/>
            <a:ext cx="1506209" cy="360000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Estudiantes</a:t>
            </a:r>
          </a:p>
        </p:txBody>
      </p:sp>
      <p:sp>
        <p:nvSpPr>
          <p:cNvPr id="95" name="Marcador de texto 12">
            <a:extLst>
              <a:ext uri="{FF2B5EF4-FFF2-40B4-BE49-F238E27FC236}">
                <a16:creationId xmlns:a16="http://schemas.microsoft.com/office/drawing/2014/main" xmlns="" id="{2422730D-F503-AC41-9E99-C91C627362B9}"/>
              </a:ext>
            </a:extLst>
          </p:cNvPr>
          <p:cNvSpPr txBox="1">
            <a:spLocks/>
          </p:cNvSpPr>
          <p:nvPr/>
        </p:nvSpPr>
        <p:spPr>
          <a:xfrm>
            <a:off x="7405005" y="1276734"/>
            <a:ext cx="965500" cy="453923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noProof="1">
                <a:latin typeface="Metropolis Light" pitchFamily="2" charset="77"/>
              </a:rPr>
              <a:t>24%</a:t>
            </a:r>
            <a:endParaRPr lang="es-ES" noProof="1">
              <a:solidFill>
                <a:schemeClr val="tx1">
                  <a:lumMod val="75000"/>
                  <a:lumOff val="2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96" name="Marcador de texto 7">
            <a:extLst>
              <a:ext uri="{FF2B5EF4-FFF2-40B4-BE49-F238E27FC236}">
                <a16:creationId xmlns:a16="http://schemas.microsoft.com/office/drawing/2014/main" xmlns="" id="{DBD27057-2F85-7749-BBA0-2E59B7F03DA3}"/>
              </a:ext>
            </a:extLst>
          </p:cNvPr>
          <p:cNvSpPr txBox="1">
            <a:spLocks/>
          </p:cNvSpPr>
          <p:nvPr/>
        </p:nvSpPr>
        <p:spPr>
          <a:xfrm>
            <a:off x="9958573" y="916999"/>
            <a:ext cx="1986540" cy="360000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Administrativos</a:t>
            </a:r>
          </a:p>
        </p:txBody>
      </p:sp>
      <p:sp>
        <p:nvSpPr>
          <p:cNvPr id="97" name="Marcador de texto 8">
            <a:extLst>
              <a:ext uri="{FF2B5EF4-FFF2-40B4-BE49-F238E27FC236}">
                <a16:creationId xmlns:a16="http://schemas.microsoft.com/office/drawing/2014/main" xmlns="" id="{A039AB41-3FF5-A640-B051-76B34D430423}"/>
              </a:ext>
            </a:extLst>
          </p:cNvPr>
          <p:cNvSpPr txBox="1">
            <a:spLocks/>
          </p:cNvSpPr>
          <p:nvPr/>
        </p:nvSpPr>
        <p:spPr>
          <a:xfrm>
            <a:off x="10527228" y="1266060"/>
            <a:ext cx="965501" cy="456691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noProof="1">
                <a:latin typeface="Metropolis Light" pitchFamily="2" charset="77"/>
              </a:rPr>
              <a:t>12%</a:t>
            </a:r>
            <a:endParaRPr lang="es-ES" sz="2400" noProof="1">
              <a:solidFill>
                <a:schemeClr val="tx1">
                  <a:lumMod val="75000"/>
                  <a:lumOff val="2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98" name="Marcador de texto 10">
            <a:extLst>
              <a:ext uri="{FF2B5EF4-FFF2-40B4-BE49-F238E27FC236}">
                <a16:creationId xmlns:a16="http://schemas.microsoft.com/office/drawing/2014/main" xmlns="" id="{8B95660B-F51B-5F4D-8879-C467C2D28F35}"/>
              </a:ext>
            </a:extLst>
          </p:cNvPr>
          <p:cNvSpPr txBox="1">
            <a:spLocks/>
          </p:cNvSpPr>
          <p:nvPr/>
        </p:nvSpPr>
        <p:spPr>
          <a:xfrm>
            <a:off x="8819000" y="1787509"/>
            <a:ext cx="965492" cy="45937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4%</a:t>
            </a:r>
          </a:p>
        </p:txBody>
      </p:sp>
      <p:sp>
        <p:nvSpPr>
          <p:cNvPr id="99" name="Marcador de texto 12">
            <a:extLst>
              <a:ext uri="{FF2B5EF4-FFF2-40B4-BE49-F238E27FC236}">
                <a16:creationId xmlns:a16="http://schemas.microsoft.com/office/drawing/2014/main" xmlns="" id="{A5AE7C3C-38A7-9549-B57F-0EB6D02CE4E7}"/>
              </a:ext>
            </a:extLst>
          </p:cNvPr>
          <p:cNvSpPr txBox="1">
            <a:spLocks/>
          </p:cNvSpPr>
          <p:nvPr/>
        </p:nvSpPr>
        <p:spPr>
          <a:xfrm>
            <a:off x="7405005" y="1787509"/>
            <a:ext cx="965500" cy="45937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22%</a:t>
            </a:r>
            <a:endParaRPr lang="es-ES" noProof="1">
              <a:latin typeface="Metropolis Light" pitchFamily="2" charset="77"/>
            </a:endParaRPr>
          </a:p>
        </p:txBody>
      </p:sp>
      <p:sp>
        <p:nvSpPr>
          <p:cNvPr id="100" name="Marcador de texto 8">
            <a:extLst>
              <a:ext uri="{FF2B5EF4-FFF2-40B4-BE49-F238E27FC236}">
                <a16:creationId xmlns:a16="http://schemas.microsoft.com/office/drawing/2014/main" xmlns="" id="{B4F810F6-B9A8-DC41-8EF6-53A3B03A4FA6}"/>
              </a:ext>
            </a:extLst>
          </p:cNvPr>
          <p:cNvSpPr txBox="1">
            <a:spLocks/>
          </p:cNvSpPr>
          <p:nvPr/>
        </p:nvSpPr>
        <p:spPr>
          <a:xfrm>
            <a:off x="10527228" y="1787509"/>
            <a:ext cx="965492" cy="4653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50%</a:t>
            </a:r>
          </a:p>
        </p:txBody>
      </p:sp>
      <p:sp>
        <p:nvSpPr>
          <p:cNvPr id="101" name="Marcador de texto 10">
            <a:extLst>
              <a:ext uri="{FF2B5EF4-FFF2-40B4-BE49-F238E27FC236}">
                <a16:creationId xmlns:a16="http://schemas.microsoft.com/office/drawing/2014/main" xmlns="" id="{632FD5DF-403C-5F48-91FD-3710BF189E57}"/>
              </a:ext>
            </a:extLst>
          </p:cNvPr>
          <p:cNvSpPr txBox="1">
            <a:spLocks/>
          </p:cNvSpPr>
          <p:nvPr/>
        </p:nvSpPr>
        <p:spPr>
          <a:xfrm>
            <a:off x="8819000" y="2409230"/>
            <a:ext cx="965492" cy="4593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29%</a:t>
            </a:r>
          </a:p>
        </p:txBody>
      </p:sp>
      <p:sp>
        <p:nvSpPr>
          <p:cNvPr id="102" name="Marcador de texto 12">
            <a:extLst>
              <a:ext uri="{FF2B5EF4-FFF2-40B4-BE49-F238E27FC236}">
                <a16:creationId xmlns:a16="http://schemas.microsoft.com/office/drawing/2014/main" xmlns="" id="{CD9F0872-31B9-F74E-A826-DED8512BC24A}"/>
              </a:ext>
            </a:extLst>
          </p:cNvPr>
          <p:cNvSpPr txBox="1">
            <a:spLocks/>
          </p:cNvSpPr>
          <p:nvPr/>
        </p:nvSpPr>
        <p:spPr>
          <a:xfrm>
            <a:off x="7405005" y="2409230"/>
            <a:ext cx="965500" cy="4593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14%</a:t>
            </a:r>
            <a:endParaRPr lang="es-ES" noProof="1">
              <a:latin typeface="Metropolis Light" pitchFamily="2" charset="77"/>
            </a:endParaRPr>
          </a:p>
        </p:txBody>
      </p:sp>
      <p:sp>
        <p:nvSpPr>
          <p:cNvPr id="103" name="Marcador de texto 8">
            <a:extLst>
              <a:ext uri="{FF2B5EF4-FFF2-40B4-BE49-F238E27FC236}">
                <a16:creationId xmlns:a16="http://schemas.microsoft.com/office/drawing/2014/main" xmlns="" id="{D9762A76-4602-0B41-A1EE-479BDF8BB986}"/>
              </a:ext>
            </a:extLst>
          </p:cNvPr>
          <p:cNvSpPr txBox="1">
            <a:spLocks/>
          </p:cNvSpPr>
          <p:nvPr/>
        </p:nvSpPr>
        <p:spPr>
          <a:xfrm>
            <a:off x="10527228" y="2409230"/>
            <a:ext cx="965492" cy="4653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19%</a:t>
            </a:r>
          </a:p>
        </p:txBody>
      </p:sp>
      <p:sp>
        <p:nvSpPr>
          <p:cNvPr id="104" name="Título 4">
            <a:extLst>
              <a:ext uri="{FF2B5EF4-FFF2-40B4-BE49-F238E27FC236}">
                <a16:creationId xmlns:a16="http://schemas.microsoft.com/office/drawing/2014/main" xmlns="" id="{3A9A9568-B072-7248-BF0B-343F726197C9}"/>
              </a:ext>
            </a:extLst>
          </p:cNvPr>
          <p:cNvSpPr txBox="1">
            <a:spLocks/>
          </p:cNvSpPr>
          <p:nvPr/>
        </p:nvSpPr>
        <p:spPr bwMode="ltGray">
          <a:xfrm>
            <a:off x="4129702" y="634758"/>
            <a:ext cx="5046932" cy="239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600" kern="1200" spc="-15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¿El uso de plataformas ha sido?</a:t>
            </a:r>
          </a:p>
        </p:txBody>
      </p:sp>
      <p:sp>
        <p:nvSpPr>
          <p:cNvPr id="105" name="Marcador de texto 10">
            <a:extLst>
              <a:ext uri="{FF2B5EF4-FFF2-40B4-BE49-F238E27FC236}">
                <a16:creationId xmlns:a16="http://schemas.microsoft.com/office/drawing/2014/main" xmlns="" id="{A6F14EED-296B-424B-9979-25E5ED745054}"/>
              </a:ext>
            </a:extLst>
          </p:cNvPr>
          <p:cNvSpPr txBox="1">
            <a:spLocks/>
          </p:cNvSpPr>
          <p:nvPr/>
        </p:nvSpPr>
        <p:spPr>
          <a:xfrm>
            <a:off x="8819000" y="3053129"/>
            <a:ext cx="965492" cy="4593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13%</a:t>
            </a:r>
          </a:p>
        </p:txBody>
      </p:sp>
      <p:sp>
        <p:nvSpPr>
          <p:cNvPr id="106" name="Marcador de texto 12">
            <a:extLst>
              <a:ext uri="{FF2B5EF4-FFF2-40B4-BE49-F238E27FC236}">
                <a16:creationId xmlns:a16="http://schemas.microsoft.com/office/drawing/2014/main" xmlns="" id="{5606F935-E682-D34C-B649-C3ACFBDAD1CF}"/>
              </a:ext>
            </a:extLst>
          </p:cNvPr>
          <p:cNvSpPr txBox="1">
            <a:spLocks/>
          </p:cNvSpPr>
          <p:nvPr/>
        </p:nvSpPr>
        <p:spPr>
          <a:xfrm>
            <a:off x="7405005" y="3053129"/>
            <a:ext cx="965500" cy="4593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10%</a:t>
            </a:r>
            <a:endParaRPr lang="es-ES" noProof="1">
              <a:latin typeface="Metropolis Light" pitchFamily="2" charset="77"/>
            </a:endParaRPr>
          </a:p>
        </p:txBody>
      </p:sp>
      <p:sp>
        <p:nvSpPr>
          <p:cNvPr id="107" name="Marcador de texto 8">
            <a:extLst>
              <a:ext uri="{FF2B5EF4-FFF2-40B4-BE49-F238E27FC236}">
                <a16:creationId xmlns:a16="http://schemas.microsoft.com/office/drawing/2014/main" xmlns="" id="{5C5BA18A-6777-734F-8EE4-A979E95854FE}"/>
              </a:ext>
            </a:extLst>
          </p:cNvPr>
          <p:cNvSpPr txBox="1">
            <a:spLocks/>
          </p:cNvSpPr>
          <p:nvPr/>
        </p:nvSpPr>
        <p:spPr>
          <a:xfrm>
            <a:off x="10527228" y="3055818"/>
            <a:ext cx="965492" cy="4566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12%</a:t>
            </a:r>
          </a:p>
        </p:txBody>
      </p:sp>
      <p:sp>
        <p:nvSpPr>
          <p:cNvPr id="108" name="Título 4">
            <a:extLst>
              <a:ext uri="{FF2B5EF4-FFF2-40B4-BE49-F238E27FC236}">
                <a16:creationId xmlns:a16="http://schemas.microsoft.com/office/drawing/2014/main" xmlns="" id="{06DFFE4D-A64C-DE4C-B0AE-BF97D1CDEABB}"/>
              </a:ext>
            </a:extLst>
          </p:cNvPr>
          <p:cNvSpPr txBox="1">
            <a:spLocks/>
          </p:cNvSpPr>
          <p:nvPr/>
        </p:nvSpPr>
        <p:spPr bwMode="ltGray">
          <a:xfrm>
            <a:off x="4129702" y="3666807"/>
            <a:ext cx="7531792" cy="239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600" kern="1200" spc="-15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¿Su experiencia de trabajo-estudio a distancia ha sido?</a:t>
            </a:r>
          </a:p>
        </p:txBody>
      </p:sp>
      <p:sp>
        <p:nvSpPr>
          <p:cNvPr id="128" name="Marcador de texto 4">
            <a:extLst>
              <a:ext uri="{FF2B5EF4-FFF2-40B4-BE49-F238E27FC236}">
                <a16:creationId xmlns:a16="http://schemas.microsoft.com/office/drawing/2014/main" xmlns="" id="{506A7633-AAC6-B942-9512-F00BD17AF97A}"/>
              </a:ext>
            </a:extLst>
          </p:cNvPr>
          <p:cNvSpPr txBox="1">
            <a:spLocks/>
          </p:cNvSpPr>
          <p:nvPr/>
        </p:nvSpPr>
        <p:spPr>
          <a:xfrm>
            <a:off x="4129702" y="4428128"/>
            <a:ext cx="1365128" cy="2127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>
                <a:latin typeface="Metropolis Light" pitchFamily="2" charset="77"/>
              </a:rPr>
              <a:t>Muy mala</a:t>
            </a:r>
          </a:p>
        </p:txBody>
      </p:sp>
      <p:sp>
        <p:nvSpPr>
          <p:cNvPr id="129" name="Marcador de texto 4">
            <a:extLst>
              <a:ext uri="{FF2B5EF4-FFF2-40B4-BE49-F238E27FC236}">
                <a16:creationId xmlns:a16="http://schemas.microsoft.com/office/drawing/2014/main" xmlns="" id="{E769E900-C15A-C24E-89F3-F188CAE75882}"/>
              </a:ext>
            </a:extLst>
          </p:cNvPr>
          <p:cNvSpPr txBox="1">
            <a:spLocks/>
          </p:cNvSpPr>
          <p:nvPr/>
        </p:nvSpPr>
        <p:spPr>
          <a:xfrm>
            <a:off x="4129702" y="4862037"/>
            <a:ext cx="1365128" cy="2127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dirty="0">
                <a:solidFill>
                  <a:schemeClr val="accent6">
                    <a:lumMod val="50000"/>
                  </a:schemeClr>
                </a:solidFill>
                <a:latin typeface="Metropolis Light" pitchFamily="2" charset="77"/>
              </a:rPr>
              <a:t>Mala</a:t>
            </a:r>
            <a:endParaRPr lang="es-ES" sz="1600" dirty="0">
              <a:solidFill>
                <a:schemeClr val="accent6">
                  <a:lumMod val="50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130" name="Marcador de texto 4">
            <a:extLst>
              <a:ext uri="{FF2B5EF4-FFF2-40B4-BE49-F238E27FC236}">
                <a16:creationId xmlns:a16="http://schemas.microsoft.com/office/drawing/2014/main" xmlns="" id="{F1752E68-58BD-C343-9CDE-981C9D7634A0}"/>
              </a:ext>
            </a:extLst>
          </p:cNvPr>
          <p:cNvSpPr txBox="1">
            <a:spLocks/>
          </p:cNvSpPr>
          <p:nvPr/>
        </p:nvSpPr>
        <p:spPr>
          <a:xfrm>
            <a:off x="4129702" y="5295945"/>
            <a:ext cx="1365128" cy="2083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dirty="0">
                <a:solidFill>
                  <a:schemeClr val="accent5">
                    <a:lumMod val="75000"/>
                  </a:schemeClr>
                </a:solidFill>
                <a:latin typeface="Metropolis Light" pitchFamily="2" charset="77"/>
              </a:rPr>
              <a:t>Regular</a:t>
            </a:r>
            <a:endParaRPr lang="es-ES" sz="1600" dirty="0">
              <a:solidFill>
                <a:schemeClr val="accent5">
                  <a:lumMod val="7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131" name="Marcador de texto 4">
            <a:extLst>
              <a:ext uri="{FF2B5EF4-FFF2-40B4-BE49-F238E27FC236}">
                <a16:creationId xmlns:a16="http://schemas.microsoft.com/office/drawing/2014/main" xmlns="" id="{92BBE316-2F68-CC4F-8343-CBACBF7B60A9}"/>
              </a:ext>
            </a:extLst>
          </p:cNvPr>
          <p:cNvSpPr txBox="1">
            <a:spLocks/>
          </p:cNvSpPr>
          <p:nvPr/>
        </p:nvSpPr>
        <p:spPr>
          <a:xfrm>
            <a:off x="4129702" y="5725520"/>
            <a:ext cx="1365128" cy="2083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dirty="0">
                <a:solidFill>
                  <a:schemeClr val="accent4">
                    <a:lumMod val="75000"/>
                  </a:schemeClr>
                </a:solidFill>
                <a:latin typeface="Metropolis Light" pitchFamily="2" charset="77"/>
              </a:rPr>
              <a:t>Buena</a:t>
            </a:r>
            <a:endParaRPr lang="es-ES" sz="1600" dirty="0">
              <a:solidFill>
                <a:schemeClr val="accent4">
                  <a:lumMod val="7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132" name="Marcador de texto 9">
            <a:extLst>
              <a:ext uri="{FF2B5EF4-FFF2-40B4-BE49-F238E27FC236}">
                <a16:creationId xmlns:a16="http://schemas.microsoft.com/office/drawing/2014/main" xmlns="" id="{872BCD17-A5BC-7546-916E-962A1ECD9D00}"/>
              </a:ext>
            </a:extLst>
          </p:cNvPr>
          <p:cNvSpPr txBox="1">
            <a:spLocks/>
          </p:cNvSpPr>
          <p:nvPr/>
        </p:nvSpPr>
        <p:spPr>
          <a:xfrm>
            <a:off x="6767107" y="3944801"/>
            <a:ext cx="1296543" cy="360000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Docentes </a:t>
            </a:r>
          </a:p>
        </p:txBody>
      </p:sp>
      <p:sp>
        <p:nvSpPr>
          <p:cNvPr id="133" name="Marcador de texto 10">
            <a:extLst>
              <a:ext uri="{FF2B5EF4-FFF2-40B4-BE49-F238E27FC236}">
                <a16:creationId xmlns:a16="http://schemas.microsoft.com/office/drawing/2014/main" xmlns="" id="{40C3C086-978D-6F4A-B06B-1E39DF77A92D}"/>
              </a:ext>
            </a:extLst>
          </p:cNvPr>
          <p:cNvSpPr txBox="1">
            <a:spLocks/>
          </p:cNvSpPr>
          <p:nvPr/>
        </p:nvSpPr>
        <p:spPr>
          <a:xfrm>
            <a:off x="6932628" y="4360938"/>
            <a:ext cx="965500" cy="281029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noProof="1">
                <a:latin typeface="Metropolis Light" pitchFamily="2" charset="77"/>
              </a:rPr>
              <a:t>0%</a:t>
            </a:r>
          </a:p>
        </p:txBody>
      </p:sp>
      <p:sp>
        <p:nvSpPr>
          <p:cNvPr id="134" name="Marcador de texto 3">
            <a:extLst>
              <a:ext uri="{FF2B5EF4-FFF2-40B4-BE49-F238E27FC236}">
                <a16:creationId xmlns:a16="http://schemas.microsoft.com/office/drawing/2014/main" xmlns="" id="{2CCDDC09-662D-C64E-8EF8-9923693C7103}"/>
              </a:ext>
            </a:extLst>
          </p:cNvPr>
          <p:cNvSpPr txBox="1">
            <a:spLocks/>
          </p:cNvSpPr>
          <p:nvPr/>
        </p:nvSpPr>
        <p:spPr>
          <a:xfrm>
            <a:off x="5248283" y="3944801"/>
            <a:ext cx="1506209" cy="360000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Estudiantes</a:t>
            </a:r>
          </a:p>
        </p:txBody>
      </p:sp>
      <p:sp>
        <p:nvSpPr>
          <p:cNvPr id="135" name="Marcador de texto 12">
            <a:extLst>
              <a:ext uri="{FF2B5EF4-FFF2-40B4-BE49-F238E27FC236}">
                <a16:creationId xmlns:a16="http://schemas.microsoft.com/office/drawing/2014/main" xmlns="" id="{5CCCAF0F-6758-9D4E-88B5-BAFFE4E7B79C}"/>
              </a:ext>
            </a:extLst>
          </p:cNvPr>
          <p:cNvSpPr txBox="1">
            <a:spLocks/>
          </p:cNvSpPr>
          <p:nvPr/>
        </p:nvSpPr>
        <p:spPr>
          <a:xfrm>
            <a:off x="5518637" y="4377639"/>
            <a:ext cx="965500" cy="281029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noProof="1">
                <a:latin typeface="Metropolis Light" pitchFamily="2" charset="77"/>
              </a:rPr>
              <a:t>8%</a:t>
            </a:r>
            <a:endParaRPr lang="es-ES" noProof="1">
              <a:solidFill>
                <a:schemeClr val="tx1">
                  <a:lumMod val="75000"/>
                  <a:lumOff val="2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136" name="Marcador de texto 7">
            <a:extLst>
              <a:ext uri="{FF2B5EF4-FFF2-40B4-BE49-F238E27FC236}">
                <a16:creationId xmlns:a16="http://schemas.microsoft.com/office/drawing/2014/main" xmlns="" id="{927F4AE6-ADAF-694A-9096-77292DB0F1CC}"/>
              </a:ext>
            </a:extLst>
          </p:cNvPr>
          <p:cNvSpPr txBox="1">
            <a:spLocks/>
          </p:cNvSpPr>
          <p:nvPr/>
        </p:nvSpPr>
        <p:spPr>
          <a:xfrm>
            <a:off x="8072205" y="3949564"/>
            <a:ext cx="1986540" cy="360000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Administrativos</a:t>
            </a:r>
          </a:p>
        </p:txBody>
      </p:sp>
      <p:sp>
        <p:nvSpPr>
          <p:cNvPr id="137" name="Marcador de texto 8">
            <a:extLst>
              <a:ext uri="{FF2B5EF4-FFF2-40B4-BE49-F238E27FC236}">
                <a16:creationId xmlns:a16="http://schemas.microsoft.com/office/drawing/2014/main" xmlns="" id="{B48E23B7-1EA0-5B46-91B4-735578128B9E}"/>
              </a:ext>
            </a:extLst>
          </p:cNvPr>
          <p:cNvSpPr txBox="1">
            <a:spLocks/>
          </p:cNvSpPr>
          <p:nvPr/>
        </p:nvSpPr>
        <p:spPr>
          <a:xfrm>
            <a:off x="8640860" y="4366966"/>
            <a:ext cx="965501" cy="275002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noProof="1">
                <a:latin typeface="Metropolis Light" pitchFamily="2" charset="77"/>
              </a:rPr>
              <a:t>7%</a:t>
            </a:r>
            <a:endParaRPr lang="es-ES" sz="2400" noProof="1">
              <a:solidFill>
                <a:schemeClr val="tx1">
                  <a:lumMod val="75000"/>
                  <a:lumOff val="2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138" name="Marcador de texto 10">
            <a:extLst>
              <a:ext uri="{FF2B5EF4-FFF2-40B4-BE49-F238E27FC236}">
                <a16:creationId xmlns:a16="http://schemas.microsoft.com/office/drawing/2014/main" xmlns="" id="{E194CD10-CBB7-9C47-A88F-A758365EA33C}"/>
              </a:ext>
            </a:extLst>
          </p:cNvPr>
          <p:cNvSpPr txBox="1">
            <a:spLocks/>
          </p:cNvSpPr>
          <p:nvPr/>
        </p:nvSpPr>
        <p:spPr>
          <a:xfrm>
            <a:off x="6932632" y="4804779"/>
            <a:ext cx="965492" cy="2810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solidFill>
                  <a:schemeClr val="accent6">
                    <a:lumMod val="50000"/>
                  </a:schemeClr>
                </a:solidFill>
                <a:latin typeface="Metropolis Light" pitchFamily="2" charset="77"/>
              </a:rPr>
              <a:t>0%</a:t>
            </a:r>
          </a:p>
        </p:txBody>
      </p:sp>
      <p:sp>
        <p:nvSpPr>
          <p:cNvPr id="139" name="Marcador de texto 12">
            <a:extLst>
              <a:ext uri="{FF2B5EF4-FFF2-40B4-BE49-F238E27FC236}">
                <a16:creationId xmlns:a16="http://schemas.microsoft.com/office/drawing/2014/main" xmlns="" id="{13864CDC-06E6-404F-AAAE-23B7E6D4997E}"/>
              </a:ext>
            </a:extLst>
          </p:cNvPr>
          <p:cNvSpPr txBox="1">
            <a:spLocks/>
          </p:cNvSpPr>
          <p:nvPr/>
        </p:nvSpPr>
        <p:spPr>
          <a:xfrm>
            <a:off x="5518637" y="4817305"/>
            <a:ext cx="965500" cy="2810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solidFill>
                  <a:schemeClr val="accent6">
                    <a:lumMod val="50000"/>
                  </a:schemeClr>
                </a:solidFill>
                <a:latin typeface="Metropolis Light" pitchFamily="2" charset="77"/>
              </a:rPr>
              <a:t>15%</a:t>
            </a:r>
            <a:endParaRPr lang="es-ES" noProof="1">
              <a:solidFill>
                <a:schemeClr val="accent6">
                  <a:lumMod val="50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140" name="Marcador de texto 8">
            <a:extLst>
              <a:ext uri="{FF2B5EF4-FFF2-40B4-BE49-F238E27FC236}">
                <a16:creationId xmlns:a16="http://schemas.microsoft.com/office/drawing/2014/main" xmlns="" id="{A2538EF1-0FAE-E949-A3B7-774D35F816C0}"/>
              </a:ext>
            </a:extLst>
          </p:cNvPr>
          <p:cNvSpPr txBox="1">
            <a:spLocks/>
          </p:cNvSpPr>
          <p:nvPr/>
        </p:nvSpPr>
        <p:spPr>
          <a:xfrm>
            <a:off x="8640860" y="4810807"/>
            <a:ext cx="965492" cy="27500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solidFill>
                  <a:schemeClr val="accent6">
                    <a:lumMod val="50000"/>
                  </a:schemeClr>
                </a:solidFill>
                <a:latin typeface="Metropolis Light" pitchFamily="2" charset="77"/>
              </a:rPr>
              <a:t>0%</a:t>
            </a:r>
          </a:p>
        </p:txBody>
      </p:sp>
      <p:sp>
        <p:nvSpPr>
          <p:cNvPr id="141" name="Marcador de texto 10">
            <a:extLst>
              <a:ext uri="{FF2B5EF4-FFF2-40B4-BE49-F238E27FC236}">
                <a16:creationId xmlns:a16="http://schemas.microsoft.com/office/drawing/2014/main" xmlns="" id="{A6860340-2155-BE40-85D5-B6A62C4B2427}"/>
              </a:ext>
            </a:extLst>
          </p:cNvPr>
          <p:cNvSpPr txBox="1">
            <a:spLocks/>
          </p:cNvSpPr>
          <p:nvPr/>
        </p:nvSpPr>
        <p:spPr>
          <a:xfrm>
            <a:off x="6932632" y="5248620"/>
            <a:ext cx="965492" cy="2810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solidFill>
                  <a:schemeClr val="accent5">
                    <a:lumMod val="75000"/>
                  </a:schemeClr>
                </a:solidFill>
                <a:latin typeface="Metropolis Light" pitchFamily="2" charset="77"/>
              </a:rPr>
              <a:t>37%</a:t>
            </a:r>
          </a:p>
        </p:txBody>
      </p:sp>
      <p:sp>
        <p:nvSpPr>
          <p:cNvPr id="142" name="Marcador de texto 12">
            <a:extLst>
              <a:ext uri="{FF2B5EF4-FFF2-40B4-BE49-F238E27FC236}">
                <a16:creationId xmlns:a16="http://schemas.microsoft.com/office/drawing/2014/main" xmlns="" id="{E275D15F-DDFE-6248-94CB-3D4993EA9030}"/>
              </a:ext>
            </a:extLst>
          </p:cNvPr>
          <p:cNvSpPr txBox="1">
            <a:spLocks/>
          </p:cNvSpPr>
          <p:nvPr/>
        </p:nvSpPr>
        <p:spPr>
          <a:xfrm>
            <a:off x="5518637" y="5256971"/>
            <a:ext cx="965500" cy="2810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solidFill>
                  <a:schemeClr val="accent5">
                    <a:lumMod val="75000"/>
                  </a:schemeClr>
                </a:solidFill>
                <a:latin typeface="Metropolis Light" pitchFamily="2" charset="77"/>
              </a:rPr>
              <a:t>55%</a:t>
            </a:r>
            <a:endParaRPr lang="es-ES" noProof="1">
              <a:solidFill>
                <a:schemeClr val="accent5">
                  <a:lumMod val="7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143" name="Marcador de texto 8">
            <a:extLst>
              <a:ext uri="{FF2B5EF4-FFF2-40B4-BE49-F238E27FC236}">
                <a16:creationId xmlns:a16="http://schemas.microsoft.com/office/drawing/2014/main" xmlns="" id="{53585F6C-1F66-1A42-AC78-DD7334E886F0}"/>
              </a:ext>
            </a:extLst>
          </p:cNvPr>
          <p:cNvSpPr txBox="1">
            <a:spLocks/>
          </p:cNvSpPr>
          <p:nvPr/>
        </p:nvSpPr>
        <p:spPr>
          <a:xfrm>
            <a:off x="8640860" y="5254648"/>
            <a:ext cx="965492" cy="27500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solidFill>
                  <a:schemeClr val="accent5">
                    <a:lumMod val="75000"/>
                  </a:schemeClr>
                </a:solidFill>
                <a:latin typeface="Metropolis Light" pitchFamily="2" charset="77"/>
              </a:rPr>
              <a:t>19%</a:t>
            </a:r>
          </a:p>
        </p:txBody>
      </p:sp>
      <p:sp>
        <p:nvSpPr>
          <p:cNvPr id="144" name="Marcador de texto 10">
            <a:extLst>
              <a:ext uri="{FF2B5EF4-FFF2-40B4-BE49-F238E27FC236}">
                <a16:creationId xmlns:a16="http://schemas.microsoft.com/office/drawing/2014/main" xmlns="" id="{14569481-5C3F-584F-B069-C7970BC29DCF}"/>
              </a:ext>
            </a:extLst>
          </p:cNvPr>
          <p:cNvSpPr txBox="1">
            <a:spLocks/>
          </p:cNvSpPr>
          <p:nvPr/>
        </p:nvSpPr>
        <p:spPr>
          <a:xfrm>
            <a:off x="6932632" y="5692461"/>
            <a:ext cx="965492" cy="2810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solidFill>
                  <a:schemeClr val="accent4">
                    <a:lumMod val="75000"/>
                  </a:schemeClr>
                </a:solidFill>
                <a:latin typeface="Metropolis Light" pitchFamily="2" charset="77"/>
              </a:rPr>
              <a:t>47%</a:t>
            </a:r>
          </a:p>
        </p:txBody>
      </p:sp>
      <p:sp>
        <p:nvSpPr>
          <p:cNvPr id="145" name="Marcador de texto 12">
            <a:extLst>
              <a:ext uri="{FF2B5EF4-FFF2-40B4-BE49-F238E27FC236}">
                <a16:creationId xmlns:a16="http://schemas.microsoft.com/office/drawing/2014/main" xmlns="" id="{BBCF6EEC-1F09-8949-A3D7-7ECC5EC80601}"/>
              </a:ext>
            </a:extLst>
          </p:cNvPr>
          <p:cNvSpPr txBox="1">
            <a:spLocks/>
          </p:cNvSpPr>
          <p:nvPr/>
        </p:nvSpPr>
        <p:spPr>
          <a:xfrm>
            <a:off x="5518637" y="5696637"/>
            <a:ext cx="965500" cy="2810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solidFill>
                  <a:schemeClr val="accent4">
                    <a:lumMod val="75000"/>
                  </a:schemeClr>
                </a:solidFill>
                <a:latin typeface="Metropolis Light" pitchFamily="2" charset="77"/>
              </a:rPr>
              <a:t>19%</a:t>
            </a:r>
            <a:endParaRPr lang="es-ES" noProof="1">
              <a:solidFill>
                <a:schemeClr val="accent4">
                  <a:lumMod val="7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146" name="Marcador de texto 8">
            <a:extLst>
              <a:ext uri="{FF2B5EF4-FFF2-40B4-BE49-F238E27FC236}">
                <a16:creationId xmlns:a16="http://schemas.microsoft.com/office/drawing/2014/main" xmlns="" id="{C3B875C7-2AB0-A54B-956E-ECAE9C63B9E9}"/>
              </a:ext>
            </a:extLst>
          </p:cNvPr>
          <p:cNvSpPr txBox="1">
            <a:spLocks/>
          </p:cNvSpPr>
          <p:nvPr/>
        </p:nvSpPr>
        <p:spPr>
          <a:xfrm>
            <a:off x="8640860" y="5698489"/>
            <a:ext cx="965492" cy="2750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solidFill>
                  <a:schemeClr val="accent4">
                    <a:lumMod val="75000"/>
                  </a:schemeClr>
                </a:solidFill>
                <a:latin typeface="Metropolis Light" pitchFamily="2" charset="77"/>
              </a:rPr>
              <a:t>55%</a:t>
            </a:r>
          </a:p>
        </p:txBody>
      </p:sp>
      <p:sp>
        <p:nvSpPr>
          <p:cNvPr id="147" name="Marcador de texto 4">
            <a:extLst>
              <a:ext uri="{FF2B5EF4-FFF2-40B4-BE49-F238E27FC236}">
                <a16:creationId xmlns:a16="http://schemas.microsoft.com/office/drawing/2014/main" xmlns="" id="{C3E37C0A-D573-3A4C-A025-B0289387590E}"/>
              </a:ext>
            </a:extLst>
          </p:cNvPr>
          <p:cNvSpPr txBox="1">
            <a:spLocks/>
          </p:cNvSpPr>
          <p:nvPr/>
        </p:nvSpPr>
        <p:spPr>
          <a:xfrm>
            <a:off x="4129702" y="6155097"/>
            <a:ext cx="1365128" cy="2083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dirty="0">
                <a:latin typeface="Metropolis Light" pitchFamily="2" charset="77"/>
              </a:rPr>
              <a:t>Muy buena</a:t>
            </a:r>
            <a:endParaRPr lang="es-ES" sz="1600" dirty="0">
              <a:latin typeface="Metropolis Light" pitchFamily="2" charset="77"/>
            </a:endParaRPr>
          </a:p>
        </p:txBody>
      </p:sp>
      <p:sp>
        <p:nvSpPr>
          <p:cNvPr id="148" name="Marcador de texto 12">
            <a:extLst>
              <a:ext uri="{FF2B5EF4-FFF2-40B4-BE49-F238E27FC236}">
                <a16:creationId xmlns:a16="http://schemas.microsoft.com/office/drawing/2014/main" xmlns="" id="{1E84AA67-A8B6-D047-B81B-07B4BBE3121C}"/>
              </a:ext>
            </a:extLst>
          </p:cNvPr>
          <p:cNvSpPr txBox="1">
            <a:spLocks/>
          </p:cNvSpPr>
          <p:nvPr/>
        </p:nvSpPr>
        <p:spPr>
          <a:xfrm>
            <a:off x="5518637" y="6136304"/>
            <a:ext cx="965500" cy="2810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3%</a:t>
            </a:r>
            <a:endParaRPr lang="es-ES" noProof="1">
              <a:latin typeface="Metropolis Light" pitchFamily="2" charset="77"/>
            </a:endParaRPr>
          </a:p>
        </p:txBody>
      </p:sp>
      <p:sp>
        <p:nvSpPr>
          <p:cNvPr id="149" name="Marcador de texto 10">
            <a:extLst>
              <a:ext uri="{FF2B5EF4-FFF2-40B4-BE49-F238E27FC236}">
                <a16:creationId xmlns:a16="http://schemas.microsoft.com/office/drawing/2014/main" xmlns="" id="{9817F218-8D49-F545-89AD-70B6709CC47A}"/>
              </a:ext>
            </a:extLst>
          </p:cNvPr>
          <p:cNvSpPr txBox="1">
            <a:spLocks/>
          </p:cNvSpPr>
          <p:nvPr/>
        </p:nvSpPr>
        <p:spPr>
          <a:xfrm>
            <a:off x="6932632" y="6136304"/>
            <a:ext cx="965492" cy="2810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16%</a:t>
            </a:r>
          </a:p>
        </p:txBody>
      </p:sp>
      <p:sp>
        <p:nvSpPr>
          <p:cNvPr id="150" name="Marcador de texto 8">
            <a:extLst>
              <a:ext uri="{FF2B5EF4-FFF2-40B4-BE49-F238E27FC236}">
                <a16:creationId xmlns:a16="http://schemas.microsoft.com/office/drawing/2014/main" xmlns="" id="{16A7336C-8599-094D-A4F3-C72D99735CC9}"/>
              </a:ext>
            </a:extLst>
          </p:cNvPr>
          <p:cNvSpPr txBox="1">
            <a:spLocks/>
          </p:cNvSpPr>
          <p:nvPr/>
        </p:nvSpPr>
        <p:spPr>
          <a:xfrm>
            <a:off x="8640860" y="6142330"/>
            <a:ext cx="965492" cy="2750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noProof="1">
                <a:latin typeface="Metropolis Light" pitchFamily="2" charset="77"/>
              </a:rPr>
              <a:t>19%</a:t>
            </a:r>
          </a:p>
        </p:txBody>
      </p:sp>
      <p:cxnSp>
        <p:nvCxnSpPr>
          <p:cNvPr id="151" name="Conector recto 150" title="Línea divisoria">
            <a:extLst>
              <a:ext uri="{FF2B5EF4-FFF2-40B4-BE49-F238E27FC236}">
                <a16:creationId xmlns:a16="http://schemas.microsoft.com/office/drawing/2014/main" xmlns="" id="{11BC3854-77B5-BD44-A929-3BFA84C5AEA1}"/>
              </a:ext>
            </a:extLst>
          </p:cNvPr>
          <p:cNvCxnSpPr>
            <a:cxnSpLocks/>
          </p:cNvCxnSpPr>
          <p:nvPr/>
        </p:nvCxnSpPr>
        <p:spPr bwMode="ltGray">
          <a:xfrm flipV="1">
            <a:off x="3874450" y="644560"/>
            <a:ext cx="0" cy="5699873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66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 de texto 18">
            <a:extLst>
              <a:ext uri="{FF2B5EF4-FFF2-40B4-BE49-F238E27FC236}">
                <a16:creationId xmlns:a16="http://schemas.microsoft.com/office/drawing/2014/main" xmlns="" id="{CCD82B76-A12F-B348-976C-AD2520B2A274}"/>
              </a:ext>
            </a:extLst>
          </p:cNvPr>
          <p:cNvSpPr txBox="1"/>
          <p:nvPr/>
        </p:nvSpPr>
        <p:spPr bwMode="gray">
          <a:xfrm>
            <a:off x="145358" y="4404168"/>
            <a:ext cx="12046641" cy="707886"/>
          </a:xfrm>
          <a:prstGeom prst="rect">
            <a:avLst/>
          </a:prstGeom>
          <a:noFill/>
        </p:spPr>
        <p:txBody>
          <a:bodyPr wrap="square" lIns="108000" tIns="72000" rIns="108000" bIns="72000" rtlCol="0" anchor="ctr" anchorCtr="0">
            <a:noAutofit/>
          </a:bodyPr>
          <a:lstStyle/>
          <a:p>
            <a:pPr rtl="0"/>
            <a:r>
              <a:rPr lang="es-ES" sz="4000" noProof="1">
                <a:solidFill>
                  <a:schemeClr val="accent4">
                    <a:lumMod val="75000"/>
                  </a:schemeClr>
                </a:solidFill>
                <a:latin typeface="Metropolis Thin" pitchFamily="2" charset="77"/>
              </a:rPr>
              <a:t>Diagnóstico tecnológico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xmlns="" id="{02D300F9-40B1-4945-A19E-CD998D6E4A94}"/>
              </a:ext>
            </a:extLst>
          </p:cNvPr>
          <p:cNvSpPr txBox="1">
            <a:spLocks/>
          </p:cNvSpPr>
          <p:nvPr/>
        </p:nvSpPr>
        <p:spPr bwMode="gray">
          <a:xfrm>
            <a:off x="145358" y="5273457"/>
            <a:ext cx="12046641" cy="646331"/>
          </a:xfrm>
          <a:prstGeom prst="rect">
            <a:avLst/>
          </a:prstGeom>
        </p:spPr>
        <p:txBody>
          <a:bodyPr vert="horz" lIns="108000" tIns="108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3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Obstáculos tecnológicos para la continuidad</a:t>
            </a:r>
          </a:p>
        </p:txBody>
      </p:sp>
      <p:cxnSp>
        <p:nvCxnSpPr>
          <p:cNvPr id="11" name="Conector recto 10" title="Línea divisoria">
            <a:extLst>
              <a:ext uri="{FF2B5EF4-FFF2-40B4-BE49-F238E27FC236}">
                <a16:creationId xmlns:a16="http://schemas.microsoft.com/office/drawing/2014/main" xmlns="" id="{A1B2825A-AA8C-344D-812C-3DE069ABCD80}"/>
              </a:ext>
            </a:extLst>
          </p:cNvPr>
          <p:cNvCxnSpPr>
            <a:cxnSpLocks/>
          </p:cNvCxnSpPr>
          <p:nvPr/>
        </p:nvCxnSpPr>
        <p:spPr bwMode="ltGray">
          <a:xfrm>
            <a:off x="271911" y="5213739"/>
            <a:ext cx="9968116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4E618E2-B07E-4C4F-84C8-544341907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87868"/>
            <a:ext cx="12192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9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015B8B43-46B7-9544-886B-2FA468BD8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1600" y="787400"/>
            <a:ext cx="3200400" cy="5283200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4B353756-1A24-435F-9F00-948517166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2697" y="864000"/>
            <a:ext cx="2697273" cy="735800"/>
          </a:xfrm>
        </p:spPr>
        <p:txBody>
          <a:bodyPr rtlCol="0" anchor="ctr"/>
          <a:lstStyle/>
          <a:p>
            <a:pPr algn="ctr" rtl="0"/>
            <a:r>
              <a:rPr lang="es-ES" sz="6000" dirty="0">
                <a:solidFill>
                  <a:schemeClr val="accent6">
                    <a:lumMod val="50000"/>
                  </a:schemeClr>
                </a:solidFill>
                <a:latin typeface="Metropolis Light" pitchFamily="2" charset="77"/>
              </a:rPr>
              <a:t>1°  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EE3A3FBF-F2B1-44B8-A094-309A3BFDBA2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241670" y="2138208"/>
            <a:ext cx="2698300" cy="2665286"/>
          </a:xfrm>
        </p:spPr>
        <p:txBody>
          <a:bodyPr rtlCol="0" anchor="ctr"/>
          <a:lstStyle/>
          <a:p>
            <a:pPr marL="0" indent="0" algn="ctr" rtl="0">
              <a:buNone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4 de cada 10 universitarios tiene problemas para acceder a una red estable </a:t>
            </a:r>
          </a:p>
          <a:p>
            <a:pPr marL="0" indent="0" algn="ctr" rtl="0">
              <a:buNone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Los sectores más afectados son el estudiantil y el docente 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ambos con porcentajes cercanos al 40% de afectados en cada sector </a:t>
            </a:r>
          </a:p>
          <a:p>
            <a:pPr marL="0" indent="0" algn="ctr">
              <a:buNone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Solo 2 de cada 10 administrativos se ven afectados por una red inestable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4B353756-1A24-435F-9F00-948517166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1670" y="1611330"/>
            <a:ext cx="2691372" cy="356366"/>
          </a:xfrm>
        </p:spPr>
        <p:txBody>
          <a:bodyPr rtlCol="0" anchor="ctr"/>
          <a:lstStyle/>
          <a:p>
            <a:pPr algn="ctr" rtl="0"/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Metropolis" pitchFamily="2" charset="77"/>
              </a:rPr>
              <a:t>Red Inestable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xmlns="" id="{4B353756-1A24-435F-9F00-948517166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68737" y="864000"/>
            <a:ext cx="2697273" cy="735800"/>
          </a:xfrm>
        </p:spPr>
        <p:txBody>
          <a:bodyPr rtlCol="0" anchor="ctr"/>
          <a:lstStyle/>
          <a:p>
            <a:pPr algn="ctr" rtl="0"/>
            <a:r>
              <a:rPr lang="es-ES" sz="6000" dirty="0">
                <a:solidFill>
                  <a:schemeClr val="accent4">
                    <a:lumMod val="75000"/>
                  </a:schemeClr>
                </a:solidFill>
                <a:latin typeface="Metropolis Light" pitchFamily="2" charset="77"/>
              </a:rPr>
              <a:t>2°   </a:t>
            </a:r>
          </a:p>
        </p:txBody>
      </p:sp>
      <p:sp>
        <p:nvSpPr>
          <p:cNvPr id="18" name="Marcador de contenido 6">
            <a:extLst>
              <a:ext uri="{FF2B5EF4-FFF2-40B4-BE49-F238E27FC236}">
                <a16:creationId xmlns:a16="http://schemas.microsoft.com/office/drawing/2014/main" xmlns="" id="{EE3A3FBF-F2B1-44B8-A094-309A3BFDBA2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3175030" y="2138208"/>
            <a:ext cx="2698300" cy="2462729"/>
          </a:xfrm>
        </p:spPr>
        <p:txBody>
          <a:bodyPr rtlCol="0" anchor="ctr"/>
          <a:lstStyle/>
          <a:p>
            <a:pPr marL="0" indent="0" algn="ctr" rtl="0">
              <a:buNone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3 de cada 10 universitarios considera no tener ningún obstáculo considerable </a:t>
            </a:r>
          </a:p>
          <a:p>
            <a:pPr marL="0" indent="0" algn="ctr">
              <a:buNone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Los sectores que consideran no tener obstáculos son el 43% de los administrativo y el 33% de los docentes.</a:t>
            </a:r>
          </a:p>
          <a:p>
            <a:pPr marL="0" indent="0" algn="ctr">
              <a:buNone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Sólo 2 de cada 10 estudiantes consideran no tener ningún obstáculo considerable</a:t>
            </a:r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xmlns="" id="{4B353756-1A24-435F-9F00-948517166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68737" y="1611330"/>
            <a:ext cx="2697273" cy="356366"/>
          </a:xfrm>
        </p:spPr>
        <p:txBody>
          <a:bodyPr rtlCol="0" anchor="ctr"/>
          <a:lstStyle/>
          <a:p>
            <a:pPr algn="ctr" rtl="0"/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Ningún obstáculo</a:t>
            </a:r>
          </a:p>
        </p:txBody>
      </p:sp>
      <p:sp>
        <p:nvSpPr>
          <p:cNvPr id="31" name="Marcador de texto 7">
            <a:extLst>
              <a:ext uri="{FF2B5EF4-FFF2-40B4-BE49-F238E27FC236}">
                <a16:creationId xmlns:a16="http://schemas.microsoft.com/office/drawing/2014/main" xmlns="" id="{4B353756-1A24-435F-9F00-948517166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08390" y="864000"/>
            <a:ext cx="2697274" cy="735800"/>
          </a:xfrm>
        </p:spPr>
        <p:txBody>
          <a:bodyPr rtlCol="0" anchor="ctr"/>
          <a:lstStyle/>
          <a:p>
            <a:pPr algn="ctr" rtl="0"/>
            <a:r>
              <a:rPr lang="es-ES" sz="6000" dirty="0">
                <a:solidFill>
                  <a:schemeClr val="accent5">
                    <a:lumMod val="75000"/>
                  </a:schemeClr>
                </a:solidFill>
                <a:latin typeface="Metropolis Light" pitchFamily="2" charset="77"/>
              </a:rPr>
              <a:t>3°   </a:t>
            </a:r>
          </a:p>
        </p:txBody>
      </p:sp>
      <p:sp>
        <p:nvSpPr>
          <p:cNvPr id="32" name="Marcador de contenido 6">
            <a:extLst>
              <a:ext uri="{FF2B5EF4-FFF2-40B4-BE49-F238E27FC236}">
                <a16:creationId xmlns:a16="http://schemas.microsoft.com/office/drawing/2014/main" xmlns="" id="{EE3A3FBF-F2B1-44B8-A094-309A3BFDBA2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108389" y="2138208"/>
            <a:ext cx="2698300" cy="2265959"/>
          </a:xfrm>
        </p:spPr>
        <p:txBody>
          <a:bodyPr rtlCol="0" anchor="ctr"/>
          <a:lstStyle/>
          <a:p>
            <a:pPr marL="0" indent="0" algn="ctr" rtl="0">
              <a:buNone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2 de cada 10 universitarios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a pesar de contar con equipo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consideran no tener un espacio adecuado para estudiar/trabajar</a:t>
            </a:r>
          </a:p>
          <a:p>
            <a:pPr marL="0" indent="0" algn="ctr">
              <a:buNone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 24% de los administrativo, 20% docentes, y 16% de los estudiantes tienen equipo pero un espacio inadecuado para trabajar</a:t>
            </a:r>
          </a:p>
        </p:txBody>
      </p:sp>
      <p:sp>
        <p:nvSpPr>
          <p:cNvPr id="33" name="Marcador de texto 7">
            <a:extLst>
              <a:ext uri="{FF2B5EF4-FFF2-40B4-BE49-F238E27FC236}">
                <a16:creationId xmlns:a16="http://schemas.microsoft.com/office/drawing/2014/main" xmlns="" id="{4B353756-1A24-435F-9F00-948517166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08390" y="1611330"/>
            <a:ext cx="2697274" cy="356366"/>
          </a:xfrm>
        </p:spPr>
        <p:txBody>
          <a:bodyPr rtlCol="0" anchor="ctr"/>
          <a:lstStyle/>
          <a:p>
            <a:pPr algn="ctr" rtl="0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Metropolis" pitchFamily="2" charset="77"/>
              </a:rPr>
              <a:t>Espacio adecuado</a:t>
            </a:r>
          </a:p>
        </p:txBody>
      </p:sp>
      <p:sp>
        <p:nvSpPr>
          <p:cNvPr id="39" name="Marcador de texto 7">
            <a:extLst>
              <a:ext uri="{FF2B5EF4-FFF2-40B4-BE49-F238E27FC236}">
                <a16:creationId xmlns:a16="http://schemas.microsoft.com/office/drawing/2014/main" xmlns="" id="{4B353756-1A24-435F-9F00-948517166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960684" y="5477604"/>
            <a:ext cx="886689" cy="273924"/>
          </a:xfrm>
        </p:spPr>
        <p:txBody>
          <a:bodyPr rtlCol="0" anchor="ctr"/>
          <a:lstStyle/>
          <a:p>
            <a:pPr rtl="0"/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Metropolis" pitchFamily="2" charset="77"/>
              </a:rPr>
              <a:t>23%</a:t>
            </a:r>
            <a:endParaRPr lang="es-ES" sz="4800" b="1" dirty="0">
              <a:solidFill>
                <a:schemeClr val="accent6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40" name="Marcador de texto 7">
            <a:extLst>
              <a:ext uri="{FF2B5EF4-FFF2-40B4-BE49-F238E27FC236}">
                <a16:creationId xmlns:a16="http://schemas.microsoft.com/office/drawing/2014/main" xmlns="" id="{4B353756-1A24-435F-9F00-948517166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47372" y="5246670"/>
            <a:ext cx="2077243" cy="504858"/>
          </a:xfrm>
        </p:spPr>
        <p:txBody>
          <a:bodyPr rtlCol="0" anchor="ctr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de los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estudiantes</a:t>
            </a:r>
            <a:endParaRPr lang="es-ES" sz="3600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42" name="Marcador de texto 7">
            <a:extLst>
              <a:ext uri="{FF2B5EF4-FFF2-40B4-BE49-F238E27FC236}">
                <a16:creationId xmlns:a16="http://schemas.microsoft.com/office/drawing/2014/main" xmlns="" id="{4B353756-1A24-435F-9F00-948517166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960683" y="5848554"/>
            <a:ext cx="5539711" cy="735800"/>
          </a:xfrm>
        </p:spPr>
        <p:txBody>
          <a:bodyPr rtlCol="0" anchor="ctr"/>
          <a:lstStyle/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el principal obstáculo es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Metropolis" pitchFamily="2" charset="77"/>
              </a:rPr>
              <a:t>No poder acceder a Internet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, pues 13% no cuenta con equipo y 10% no cuenta con red disponible en su zona</a:t>
            </a:r>
          </a:p>
        </p:txBody>
      </p:sp>
      <p:sp>
        <p:nvSpPr>
          <p:cNvPr id="43" name="Marcador de texto 7">
            <a:extLst>
              <a:ext uri="{FF2B5EF4-FFF2-40B4-BE49-F238E27FC236}">
                <a16:creationId xmlns:a16="http://schemas.microsoft.com/office/drawing/2014/main" xmlns="" id="{4B353756-1A24-435F-9F00-948517166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960684" y="5246670"/>
            <a:ext cx="886688" cy="214790"/>
          </a:xfrm>
        </p:spPr>
        <p:txBody>
          <a:bodyPr rtlCol="0" anchor="ctr"/>
          <a:lstStyle/>
          <a:p>
            <a:pPr rtl="0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Metropolis" pitchFamily="2" charset="77"/>
              </a:rPr>
              <a:t>Para el </a:t>
            </a:r>
          </a:p>
        </p:txBody>
      </p:sp>
      <p:sp>
        <p:nvSpPr>
          <p:cNvPr id="24" name="Marcador de número de diapositiva 2">
            <a:extLst>
              <a:ext uri="{FF2B5EF4-FFF2-40B4-BE49-F238E27FC236}">
                <a16:creationId xmlns:a16="http://schemas.microsoft.com/office/drawing/2014/main" xmlns="" id="{ECFB4AFD-0336-8945-BFE3-EED4FFEFD9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26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1A3DF4AA-09B9-6947-A918-8FCD99A760BB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Top 3 obstáculos para la continuidad académica y laboral</a:t>
            </a:r>
          </a:p>
        </p:txBody>
      </p:sp>
      <p:cxnSp>
        <p:nvCxnSpPr>
          <p:cNvPr id="35" name="Conector recto 34" title="Línea divisoria">
            <a:extLst>
              <a:ext uri="{FF2B5EF4-FFF2-40B4-BE49-F238E27FC236}">
                <a16:creationId xmlns:a16="http://schemas.microsoft.com/office/drawing/2014/main" xmlns="" id="{01A83B4E-849C-ED41-B0E5-B3FF40FD4125}"/>
              </a:ext>
            </a:extLst>
          </p:cNvPr>
          <p:cNvCxnSpPr>
            <a:cxnSpLocks/>
          </p:cNvCxnSpPr>
          <p:nvPr/>
        </p:nvCxnSpPr>
        <p:spPr bwMode="ltGray">
          <a:xfrm>
            <a:off x="1960683" y="5137519"/>
            <a:ext cx="5418178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94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A4367710-B0DF-9E43-8C0F-5F5CC8434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97" y="901500"/>
            <a:ext cx="6938239" cy="5463863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12397EA2-CB56-4B2A-B8D7-9EBF17AF910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24873" y="1971850"/>
            <a:ext cx="1308523" cy="518756"/>
          </a:xfrm>
        </p:spPr>
        <p:txBody>
          <a:bodyPr rtlCol="0" anchor="ctr"/>
          <a:lstStyle/>
          <a:p>
            <a:pPr rtl="0"/>
            <a:r>
              <a:rPr lang="es-ES" sz="4200" b="1" dirty="0">
                <a:solidFill>
                  <a:schemeClr val="bg1"/>
                </a:solidFill>
                <a:latin typeface="Metropolis" pitchFamily="2" charset="77"/>
              </a:rPr>
              <a:t>33%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xmlns="" id="{7B0DD0E3-EB68-45D2-ADD8-FC591BDF9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9567" y="2519347"/>
            <a:ext cx="2625454" cy="1024694"/>
          </a:xfrm>
        </p:spPr>
        <p:txBody>
          <a:bodyPr rtlCol="0"/>
          <a:lstStyle/>
          <a:p>
            <a:r>
              <a:rPr lang="es-ES" dirty="0">
                <a:solidFill>
                  <a:schemeClr val="bg1"/>
                </a:solidFill>
                <a:latin typeface="Metropolis Light" pitchFamily="2" charset="77"/>
              </a:rPr>
              <a:t>de la comunidad universitaria</a:t>
            </a:r>
          </a:p>
          <a:p>
            <a:pPr rtl="0"/>
            <a:r>
              <a:rPr lang="es-ES" dirty="0">
                <a:solidFill>
                  <a:schemeClr val="bg1"/>
                </a:solidFill>
                <a:latin typeface="Metropolis Light" pitchFamily="2" charset="77"/>
              </a:rPr>
              <a:t>Considera no tener ningún impedimento para dar continuidad a su actividad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BE0CA0B1-C78D-4347-B915-9C13669BE54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284606" y="1063991"/>
            <a:ext cx="1308523" cy="518755"/>
          </a:xfrm>
        </p:spPr>
        <p:txBody>
          <a:bodyPr rtlCol="0" anchor="ctr"/>
          <a:lstStyle/>
          <a:p>
            <a:r>
              <a:rPr lang="es-ES" sz="4200" b="1" dirty="0">
                <a:solidFill>
                  <a:schemeClr val="bg1"/>
                </a:solidFill>
                <a:latin typeface="Metropolis" pitchFamily="2" charset="77"/>
              </a:rPr>
              <a:t>20%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xmlns="" id="{25A467A7-E8DF-44D7-89E4-14F0645922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55672" y="1621739"/>
            <a:ext cx="2201721" cy="1405418"/>
          </a:xfrm>
        </p:spPr>
        <p:txBody>
          <a:bodyPr rtlCol="0" anchor="ctr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" sz="1200" dirty="0">
                <a:solidFill>
                  <a:schemeClr val="bg1"/>
                </a:solidFill>
                <a:latin typeface="Metropolis Light" pitchFamily="2" charset="77"/>
              </a:rPr>
              <a:t>de la comunidad universitaria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ES" sz="1200" dirty="0">
              <a:solidFill>
                <a:schemeClr val="bg1"/>
              </a:solidFill>
              <a:latin typeface="Metropolis Light" pitchFamily="2" charset="77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" sz="1200" dirty="0">
                <a:solidFill>
                  <a:schemeClr val="bg1"/>
                </a:solidFill>
                <a:latin typeface="Metropolis Light" pitchFamily="2" charset="77"/>
              </a:rPr>
              <a:t>Considera tener impedimentos económicos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ES" sz="1200" dirty="0">
              <a:solidFill>
                <a:schemeClr val="bg1"/>
              </a:solidFill>
              <a:latin typeface="Metropolis Light" pitchFamily="2" charset="77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" sz="1200" dirty="0">
                <a:solidFill>
                  <a:schemeClr val="bg1"/>
                </a:solidFill>
                <a:latin typeface="Metropolis Light" pitchFamily="2" charset="77"/>
              </a:rPr>
              <a:t>Sector Estudiantil y administrativo los más afectados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5243970A-31CF-49C9-9A24-2B118246236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22787" y="4307745"/>
            <a:ext cx="1308522" cy="518745"/>
          </a:xfrm>
        </p:spPr>
        <p:txBody>
          <a:bodyPr rtlCol="0" anchor="ctr"/>
          <a:lstStyle/>
          <a:p>
            <a:r>
              <a:rPr lang="es-ES" sz="4200" b="1" dirty="0">
                <a:solidFill>
                  <a:schemeClr val="bg1"/>
                </a:solidFill>
                <a:latin typeface="Metropolis" pitchFamily="2" charset="77"/>
              </a:rPr>
              <a:t>20%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xmlns="" id="{8822AD60-9BCB-4E41-B8CA-75592FB009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5672" y="4926563"/>
            <a:ext cx="2201721" cy="961976"/>
          </a:xfrm>
        </p:spPr>
        <p:txBody>
          <a:bodyPr rtlCol="0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" sz="1200" dirty="0">
                <a:solidFill>
                  <a:schemeClr val="bg1"/>
                </a:solidFill>
                <a:latin typeface="Metropolis Light" pitchFamily="2" charset="77"/>
              </a:rPr>
              <a:t>de la comunidad universitaria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ES" sz="1200" dirty="0">
              <a:solidFill>
                <a:schemeClr val="bg1"/>
              </a:solidFill>
              <a:latin typeface="Metropolis Light" pitchFamily="2" charset="77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" sz="1200" dirty="0">
                <a:solidFill>
                  <a:schemeClr val="bg1"/>
                </a:solidFill>
                <a:latin typeface="Metropolis Light" pitchFamily="2" charset="77"/>
              </a:rPr>
              <a:t>Considera como un impedimento el compartir equipo de cómputo</a:t>
            </a:r>
          </a:p>
        </p:txBody>
      </p:sp>
      <p:sp>
        <p:nvSpPr>
          <p:cNvPr id="19" name="Marcador de texto 11">
            <a:extLst>
              <a:ext uri="{FF2B5EF4-FFF2-40B4-BE49-F238E27FC236}">
                <a16:creationId xmlns:a16="http://schemas.microsoft.com/office/drawing/2014/main" xmlns="" id="{8822AD60-9BCB-4E41-B8CA-75592FB009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697" y="5400270"/>
            <a:ext cx="4303814" cy="623336"/>
          </a:xfrm>
        </p:spPr>
        <p:txBody>
          <a:bodyPr rtlCol="0"/>
          <a:lstStyle/>
          <a:p>
            <a:pPr algn="l" rtl="0"/>
            <a:r>
              <a:rPr lang="es-ES" dirty="0">
                <a:latin typeface="Metropolis Light" pitchFamily="2" charset="77"/>
              </a:rPr>
              <a:t>El uso de plataformas es considerado un impedimento por el 10% de la comunidad universitaria</a:t>
            </a:r>
          </a:p>
        </p:txBody>
      </p:sp>
      <p:sp>
        <p:nvSpPr>
          <p:cNvPr id="20" name="Marcador de número de diapositiva 2">
            <a:extLst>
              <a:ext uri="{FF2B5EF4-FFF2-40B4-BE49-F238E27FC236}">
                <a16:creationId xmlns:a16="http://schemas.microsoft.com/office/drawing/2014/main" xmlns="" id="{69365E0C-95BA-344B-A4FB-80B0071EFB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27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3842D1DF-9037-504A-B044-B69B4BCFAB00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Impedimentos para la continuidad</a:t>
            </a:r>
          </a:p>
        </p:txBody>
      </p:sp>
      <p:cxnSp>
        <p:nvCxnSpPr>
          <p:cNvPr id="23" name="Conector recto 22" title="Línea divisoria">
            <a:extLst>
              <a:ext uri="{FF2B5EF4-FFF2-40B4-BE49-F238E27FC236}">
                <a16:creationId xmlns:a16="http://schemas.microsoft.com/office/drawing/2014/main" xmlns="" id="{8942B00C-8B79-8A40-BF60-A9EDD2900F32}"/>
              </a:ext>
            </a:extLst>
          </p:cNvPr>
          <p:cNvCxnSpPr>
            <a:cxnSpLocks/>
          </p:cNvCxnSpPr>
          <p:nvPr/>
        </p:nvCxnSpPr>
        <p:spPr bwMode="ltGray">
          <a:xfrm>
            <a:off x="242697" y="2824625"/>
            <a:ext cx="4048409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 title="Línea divisoria">
            <a:extLst>
              <a:ext uri="{FF2B5EF4-FFF2-40B4-BE49-F238E27FC236}">
                <a16:creationId xmlns:a16="http://schemas.microsoft.com/office/drawing/2014/main" xmlns="" id="{839C24AA-D80B-ED4C-9CFA-E8733D711D3B}"/>
              </a:ext>
            </a:extLst>
          </p:cNvPr>
          <p:cNvCxnSpPr>
            <a:cxnSpLocks/>
          </p:cNvCxnSpPr>
          <p:nvPr/>
        </p:nvCxnSpPr>
        <p:spPr bwMode="ltGray">
          <a:xfrm>
            <a:off x="4769623" y="1868389"/>
            <a:ext cx="2366282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 title="Línea divisoria">
            <a:extLst>
              <a:ext uri="{FF2B5EF4-FFF2-40B4-BE49-F238E27FC236}">
                <a16:creationId xmlns:a16="http://schemas.microsoft.com/office/drawing/2014/main" xmlns="" id="{27576140-6E1D-6E45-BE54-23483CD40AC4}"/>
              </a:ext>
            </a:extLst>
          </p:cNvPr>
          <p:cNvCxnSpPr>
            <a:cxnSpLocks/>
          </p:cNvCxnSpPr>
          <p:nvPr/>
        </p:nvCxnSpPr>
        <p:spPr bwMode="ltGray">
          <a:xfrm>
            <a:off x="4727388" y="5221189"/>
            <a:ext cx="2453548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9FB768D0-583D-354C-998B-3B86D6AF8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1600" y="787400"/>
            <a:ext cx="32004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 de texto 18">
            <a:extLst>
              <a:ext uri="{FF2B5EF4-FFF2-40B4-BE49-F238E27FC236}">
                <a16:creationId xmlns:a16="http://schemas.microsoft.com/office/drawing/2014/main" xmlns="" id="{F1DEB7C6-9817-1C41-BC1B-EFEA38A48B50}"/>
              </a:ext>
            </a:extLst>
          </p:cNvPr>
          <p:cNvSpPr txBox="1"/>
          <p:nvPr/>
        </p:nvSpPr>
        <p:spPr bwMode="gray">
          <a:xfrm>
            <a:off x="145358" y="4404168"/>
            <a:ext cx="12046641" cy="707886"/>
          </a:xfrm>
          <a:prstGeom prst="rect">
            <a:avLst/>
          </a:prstGeom>
          <a:noFill/>
        </p:spPr>
        <p:txBody>
          <a:bodyPr wrap="square" lIns="108000" tIns="72000" rIns="108000" bIns="72000" rtlCol="0" anchor="ctr" anchorCtr="0">
            <a:noAutofit/>
          </a:bodyPr>
          <a:lstStyle/>
          <a:p>
            <a:pPr rtl="0"/>
            <a:r>
              <a:rPr lang="es-ES" sz="4000" noProof="1">
                <a:solidFill>
                  <a:schemeClr val="accent4">
                    <a:lumMod val="75000"/>
                  </a:schemeClr>
                </a:solidFill>
                <a:latin typeface="Metropolis Thin" pitchFamily="2" charset="77"/>
              </a:rPr>
              <a:t>Diagnóstico de continuidad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xmlns="" id="{B10AEBCD-3DE4-354A-BFF5-10172C4D0E91}"/>
              </a:ext>
            </a:extLst>
          </p:cNvPr>
          <p:cNvSpPr txBox="1">
            <a:spLocks/>
          </p:cNvSpPr>
          <p:nvPr/>
        </p:nvSpPr>
        <p:spPr bwMode="gray">
          <a:xfrm>
            <a:off x="145358" y="5273457"/>
            <a:ext cx="12046641" cy="646331"/>
          </a:xfrm>
          <a:prstGeom prst="rect">
            <a:avLst/>
          </a:prstGeom>
        </p:spPr>
        <p:txBody>
          <a:bodyPr vert="horz" lIns="108000" tIns="108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3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Continuidad académica y laboral desde casa</a:t>
            </a:r>
          </a:p>
        </p:txBody>
      </p:sp>
      <p:cxnSp>
        <p:nvCxnSpPr>
          <p:cNvPr id="11" name="Conector recto 10" title="Línea divisoria">
            <a:extLst>
              <a:ext uri="{FF2B5EF4-FFF2-40B4-BE49-F238E27FC236}">
                <a16:creationId xmlns:a16="http://schemas.microsoft.com/office/drawing/2014/main" xmlns="" id="{A6A76DB3-8D02-1443-8782-D8E87FAA393D}"/>
              </a:ext>
            </a:extLst>
          </p:cNvPr>
          <p:cNvCxnSpPr>
            <a:cxnSpLocks/>
          </p:cNvCxnSpPr>
          <p:nvPr/>
        </p:nvCxnSpPr>
        <p:spPr bwMode="ltGray">
          <a:xfrm>
            <a:off x="271911" y="5213739"/>
            <a:ext cx="9980642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A2FB474A-D4DA-2A49-95D5-8A47FA3DF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87868"/>
            <a:ext cx="12192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1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2697" y="1817062"/>
            <a:ext cx="1541929" cy="643767"/>
          </a:xfrm>
        </p:spPr>
        <p:txBody>
          <a:bodyPr rtlCol="0" anchor="ctr"/>
          <a:lstStyle/>
          <a:p>
            <a:pPr marL="0" indent="0" rtl="0">
              <a:buNone/>
            </a:pPr>
            <a:r>
              <a:rPr lang="es-ES" sz="6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Thin" pitchFamily="2" charset="77"/>
              </a:rPr>
              <a:t>50%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98972A2-6CA7-4004-B499-2828DE6F4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697" y="1101128"/>
            <a:ext cx="5472000" cy="342182"/>
          </a:xfrm>
        </p:spPr>
        <p:txBody>
          <a:bodyPr rtlCol="0" anchor="ctr"/>
          <a:lstStyle/>
          <a:p>
            <a:pPr rtl="0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Percepción del espacio doméstico</a:t>
            </a:r>
          </a:p>
        </p:txBody>
      </p:sp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1889645" y="1561497"/>
            <a:ext cx="4086640" cy="11452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Considera que con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Metropolis" pitchFamily="2" charset="77"/>
              </a:rPr>
              <a:t>dificultades menores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su espacio le permite dar continuidad a sus actividades</a:t>
            </a:r>
          </a:p>
        </p:txBody>
      </p:sp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42697" y="3428122"/>
            <a:ext cx="1541929" cy="64376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6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Thin" pitchFamily="2" charset="77"/>
              </a:rPr>
              <a:t>25%</a:t>
            </a:r>
          </a:p>
        </p:txBody>
      </p:sp>
      <p:sp>
        <p:nvSpPr>
          <p:cNvPr id="10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1889645" y="3177375"/>
            <a:ext cx="4086640" cy="11452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sz="2000" b="1" dirty="0">
                <a:latin typeface="Metropolis" pitchFamily="2" charset="77"/>
              </a:rPr>
              <a:t>Considera que su espacio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permite a plenitud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la posibilidad de dar continuidad a sus actividades</a:t>
            </a:r>
          </a:p>
        </p:txBody>
      </p:sp>
      <p:sp>
        <p:nvSpPr>
          <p:cNvPr id="11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242697" y="5044714"/>
            <a:ext cx="1541929" cy="64376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6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Thin" pitchFamily="2" charset="77"/>
              </a:rPr>
              <a:t>25%</a:t>
            </a:r>
          </a:p>
        </p:txBody>
      </p:sp>
      <p:sp>
        <p:nvSpPr>
          <p:cNvPr id="12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1889645" y="4806789"/>
            <a:ext cx="4086640" cy="11452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Considera que su espacio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Metropolis" pitchFamily="2" charset="77"/>
              </a:rPr>
              <a:t>dificulta la posibilidad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de poder dar continuidad a sus actividades</a:t>
            </a:r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9938" y="1817062"/>
            <a:ext cx="1541929" cy="643767"/>
          </a:xfrm>
        </p:spPr>
        <p:txBody>
          <a:bodyPr rtlCol="0" anchor="ctr"/>
          <a:lstStyle/>
          <a:p>
            <a:pPr marL="0" indent="0" rtl="0">
              <a:buNone/>
            </a:pPr>
            <a:r>
              <a:rPr lang="es-ES" sz="6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Thin" pitchFamily="2" charset="77"/>
              </a:rPr>
              <a:t>49%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xmlns="" id="{498972A2-6CA7-4004-B499-2828DE6F4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1106874"/>
            <a:ext cx="5472000" cy="336436"/>
          </a:xfrm>
        </p:spPr>
        <p:txBody>
          <a:bodyPr rtlCol="0" anchor="ctr"/>
          <a:lstStyle/>
          <a:p>
            <a:pPr rtl="0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Dificultades del espacio doméstico</a:t>
            </a:r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7861582" y="1684104"/>
            <a:ext cx="4087721" cy="90004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Considera que le afecta la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Metropolis" pitchFamily="2" charset="77"/>
              </a:rPr>
              <a:t>influencia de factores externos que provocan distracción</a:t>
            </a:r>
          </a:p>
        </p:txBody>
      </p:sp>
      <p:sp>
        <p:nvSpPr>
          <p:cNvPr id="33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6199938" y="3373586"/>
            <a:ext cx="1541929" cy="64376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6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Thin" pitchFamily="2" charset="77"/>
              </a:rPr>
              <a:t>26%</a:t>
            </a:r>
          </a:p>
        </p:txBody>
      </p:sp>
      <p:sp>
        <p:nvSpPr>
          <p:cNvPr id="34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7861581" y="4806789"/>
            <a:ext cx="4086640" cy="11452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Considera que su espacio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permite a plenitud</a:t>
            </a:r>
            <a:r>
              <a:rPr lang="es-ES" sz="2000" b="1" dirty="0">
                <a:solidFill>
                  <a:schemeClr val="tx1"/>
                </a:solidFill>
                <a:latin typeface="Metropolis" pitchFamily="2" charset="77"/>
              </a:rPr>
              <a:t>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la posibilidad de que su hogar se vuelva un entorno de estudio/trabajo</a:t>
            </a:r>
          </a:p>
        </p:txBody>
      </p:sp>
      <p:sp>
        <p:nvSpPr>
          <p:cNvPr id="35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6199938" y="5062674"/>
            <a:ext cx="1541929" cy="64376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60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Thin" pitchFamily="2" charset="77"/>
              </a:rPr>
              <a:t>25%</a:t>
            </a:r>
          </a:p>
        </p:txBody>
      </p:sp>
      <p:sp>
        <p:nvSpPr>
          <p:cNvPr id="36" name="Marcador de contenido 3">
            <a:extLst>
              <a:ext uri="{FF2B5EF4-FFF2-40B4-BE49-F238E27FC236}">
                <a16:creationId xmlns:a16="http://schemas.microsoft.com/office/drawing/2014/main" xmlns="" id="{EB9EACD0-6CBC-4E24-A0A1-D81FC464DF8A}"/>
              </a:ext>
            </a:extLst>
          </p:cNvPr>
          <p:cNvSpPr txBox="1">
            <a:spLocks/>
          </p:cNvSpPr>
          <p:nvPr/>
        </p:nvSpPr>
        <p:spPr>
          <a:xfrm>
            <a:off x="7861582" y="2987915"/>
            <a:ext cx="4086640" cy="14151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Considera que su principal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dificultad es la</a:t>
            </a:r>
            <a:r>
              <a:rPr lang="es-ES" sz="2000" b="1" dirty="0">
                <a:solidFill>
                  <a:schemeClr val="tx1"/>
                </a:solidFill>
                <a:latin typeface="Metropolis" pitchFamily="2" charset="77"/>
              </a:rPr>
              <a:t> 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Metropolis" pitchFamily="2" charset="77"/>
              </a:rPr>
              <a:t>falta de disciplina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y los</a:t>
            </a:r>
            <a:r>
              <a:rPr lang="es-ES" sz="2000" b="1" dirty="0">
                <a:solidFill>
                  <a:schemeClr val="tx1"/>
                </a:solidFill>
                <a:latin typeface="Metropolis" pitchFamily="2" charset="77"/>
              </a:rPr>
              <a:t> </a:t>
            </a: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latin typeface="Metropolis" pitchFamily="2" charset="77"/>
              </a:rPr>
              <a:t>problemas con la organización</a:t>
            </a:r>
            <a:r>
              <a:rPr lang="es-ES" sz="2000" b="1" dirty="0">
                <a:solidFill>
                  <a:srgbClr val="FFCC00"/>
                </a:solidFill>
                <a:latin typeface="Metropolis" pitchFamily="2" charset="77"/>
              </a:rPr>
              <a:t>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de su estudio/trabajo desde casa</a:t>
            </a:r>
          </a:p>
        </p:txBody>
      </p:sp>
      <p:sp>
        <p:nvSpPr>
          <p:cNvPr id="18" name="Marcador de número de diapositiva 2">
            <a:extLst>
              <a:ext uri="{FF2B5EF4-FFF2-40B4-BE49-F238E27FC236}">
                <a16:creationId xmlns:a16="http://schemas.microsoft.com/office/drawing/2014/main" xmlns="" id="{6A474C5B-1009-A74C-9B4F-FA296B06B3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29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D9550B14-EE6D-2D4E-BCBC-63407CD2C935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El entorno doméstico y la continuidad académica y laboral</a:t>
            </a:r>
          </a:p>
        </p:txBody>
      </p:sp>
      <p:cxnSp>
        <p:nvCxnSpPr>
          <p:cNvPr id="23" name="Conector recto 22" title="Línea divisoria">
            <a:extLst>
              <a:ext uri="{FF2B5EF4-FFF2-40B4-BE49-F238E27FC236}">
                <a16:creationId xmlns:a16="http://schemas.microsoft.com/office/drawing/2014/main" xmlns="" id="{8E07088B-12A8-0A4C-87D0-4565D385EDE3}"/>
              </a:ext>
            </a:extLst>
          </p:cNvPr>
          <p:cNvCxnSpPr>
            <a:cxnSpLocks/>
          </p:cNvCxnSpPr>
          <p:nvPr/>
        </p:nvCxnSpPr>
        <p:spPr bwMode="ltGray">
          <a:xfrm flipV="1">
            <a:off x="6031956" y="932329"/>
            <a:ext cx="0" cy="5412105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4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 de texto 18">
            <a:extLst>
              <a:ext uri="{FF2B5EF4-FFF2-40B4-BE49-F238E27FC236}">
                <a16:creationId xmlns:a16="http://schemas.microsoft.com/office/drawing/2014/main" xmlns="" id="{309C1697-D796-F04C-9280-BCCC7D9C5AA8}"/>
              </a:ext>
            </a:extLst>
          </p:cNvPr>
          <p:cNvSpPr txBox="1"/>
          <p:nvPr/>
        </p:nvSpPr>
        <p:spPr bwMode="gray">
          <a:xfrm>
            <a:off x="145358" y="4404168"/>
            <a:ext cx="12046641" cy="707886"/>
          </a:xfrm>
          <a:prstGeom prst="rect">
            <a:avLst/>
          </a:prstGeom>
          <a:noFill/>
        </p:spPr>
        <p:txBody>
          <a:bodyPr wrap="square" lIns="108000" tIns="72000" rIns="108000" bIns="72000" rtlCol="0" anchor="ctr" anchorCtr="0">
            <a:noAutofit/>
          </a:bodyPr>
          <a:lstStyle/>
          <a:p>
            <a:pPr rtl="0"/>
            <a:r>
              <a:rPr lang="es-ES" sz="4000" noProof="1">
                <a:solidFill>
                  <a:schemeClr val="accent4">
                    <a:lumMod val="75000"/>
                  </a:schemeClr>
                </a:solidFill>
                <a:latin typeface="Metropolis Thin" pitchFamily="2" charset="77"/>
              </a:rPr>
              <a:t>Diagnóstico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xmlns="" id="{3B8260EA-F947-9B41-B9C7-42A05D62745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45358" y="5273457"/>
            <a:ext cx="12046641" cy="646331"/>
          </a:xfrm>
        </p:spPr>
        <p:txBody>
          <a:bodyPr lIns="108000" tIns="108000" rIns="72000" bIns="72000" rtlCol="0" anchor="ctr" anchorCtr="0"/>
          <a:lstStyle/>
          <a:p>
            <a:pPr rtl="0">
              <a:spcBef>
                <a:spcPts val="300"/>
              </a:spcBef>
              <a:spcAft>
                <a:spcPts val="300"/>
              </a:spcAft>
            </a:pPr>
            <a:r>
              <a:rPr lang="es-ES" sz="3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Dimensión sanitaria</a:t>
            </a:r>
          </a:p>
        </p:txBody>
      </p:sp>
      <p:cxnSp>
        <p:nvCxnSpPr>
          <p:cNvPr id="20" name="Conector recto 19" title="Línea divisoria">
            <a:extLst>
              <a:ext uri="{FF2B5EF4-FFF2-40B4-BE49-F238E27FC236}">
                <a16:creationId xmlns:a16="http://schemas.microsoft.com/office/drawing/2014/main" xmlns="" id="{B38BC8A5-4DC3-9E4A-8651-E001A0AF8258}"/>
              </a:ext>
            </a:extLst>
          </p:cNvPr>
          <p:cNvCxnSpPr>
            <a:cxnSpLocks/>
          </p:cNvCxnSpPr>
          <p:nvPr/>
        </p:nvCxnSpPr>
        <p:spPr bwMode="ltGray">
          <a:xfrm>
            <a:off x="271911" y="5213739"/>
            <a:ext cx="4506768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8994FC3C-4588-DD43-B64D-31F97A2AE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868"/>
            <a:ext cx="12192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 de texto 18">
            <a:extLst>
              <a:ext uri="{FF2B5EF4-FFF2-40B4-BE49-F238E27FC236}">
                <a16:creationId xmlns:a16="http://schemas.microsoft.com/office/drawing/2014/main" xmlns="" id="{D9F207EC-91FF-5248-9ABE-BB51D9F38D01}"/>
              </a:ext>
            </a:extLst>
          </p:cNvPr>
          <p:cNvSpPr txBox="1"/>
          <p:nvPr/>
        </p:nvSpPr>
        <p:spPr bwMode="gray">
          <a:xfrm>
            <a:off x="145358" y="4404168"/>
            <a:ext cx="12046641" cy="707886"/>
          </a:xfrm>
          <a:prstGeom prst="rect">
            <a:avLst/>
          </a:prstGeom>
          <a:noFill/>
        </p:spPr>
        <p:txBody>
          <a:bodyPr wrap="square" lIns="108000" tIns="72000" rIns="108000" bIns="72000" rtlCol="0" anchor="ctr" anchorCtr="0">
            <a:noAutofit/>
          </a:bodyPr>
          <a:lstStyle/>
          <a:p>
            <a:pPr rtl="0"/>
            <a:r>
              <a:rPr lang="es-ES" sz="4000" noProof="1">
                <a:solidFill>
                  <a:schemeClr val="accent4">
                    <a:lumMod val="75000"/>
                  </a:schemeClr>
                </a:solidFill>
                <a:latin typeface="Metropolis Thin" pitchFamily="2" charset="77"/>
              </a:rPr>
              <a:t>Información adicional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xmlns="" id="{A654A689-E075-2647-844C-F3C0658C431C}"/>
              </a:ext>
            </a:extLst>
          </p:cNvPr>
          <p:cNvSpPr txBox="1">
            <a:spLocks/>
          </p:cNvSpPr>
          <p:nvPr/>
        </p:nvSpPr>
        <p:spPr bwMode="gray">
          <a:xfrm>
            <a:off x="145358" y="5273457"/>
            <a:ext cx="12046641" cy="646331"/>
          </a:xfrm>
          <a:prstGeom prst="rect">
            <a:avLst/>
          </a:prstGeom>
        </p:spPr>
        <p:txBody>
          <a:bodyPr vert="horz" lIns="108000" tIns="108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3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Anexo cuantitativo y cualitativo</a:t>
            </a:r>
          </a:p>
        </p:txBody>
      </p:sp>
      <p:cxnSp>
        <p:nvCxnSpPr>
          <p:cNvPr id="11" name="Conector recto 10" title="Línea divisoria">
            <a:extLst>
              <a:ext uri="{FF2B5EF4-FFF2-40B4-BE49-F238E27FC236}">
                <a16:creationId xmlns:a16="http://schemas.microsoft.com/office/drawing/2014/main" xmlns="" id="{835C42F4-7632-E843-A126-2B939A7C6F04}"/>
              </a:ext>
            </a:extLst>
          </p:cNvPr>
          <p:cNvCxnSpPr>
            <a:cxnSpLocks/>
          </p:cNvCxnSpPr>
          <p:nvPr/>
        </p:nvCxnSpPr>
        <p:spPr bwMode="ltGray">
          <a:xfrm>
            <a:off x="271911" y="5213739"/>
            <a:ext cx="7143497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368C491-EBCF-5248-9830-4AA962028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87868"/>
            <a:ext cx="12192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texto 16">
            <a:extLst>
              <a:ext uri="{FF2B5EF4-FFF2-40B4-BE49-F238E27FC236}">
                <a16:creationId xmlns:a16="http://schemas.microsoft.com/office/drawing/2014/main" xmlns="" id="{14084BC5-2173-45D5-9E56-563C563D35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697" y="1160177"/>
            <a:ext cx="3470875" cy="1529721"/>
          </a:xfrm>
        </p:spPr>
        <p:txBody>
          <a:bodyPr rtlCol="0" anchor="ctr"/>
          <a:lstStyle/>
          <a:p>
            <a:pPr algn="l"/>
            <a:r>
              <a:rPr lang="es-MX" sz="2000" dirty="0">
                <a:latin typeface="Metropolis Light" pitchFamily="2" charset="77"/>
              </a:rPr>
              <a:t>¿Consideras que la Universidad te ha dotado de las plataformas necesarias para realizar tus estudios y/o trabajo?</a:t>
            </a: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26" name="Marcador de texto 12">
            <a:extLst>
              <a:ext uri="{FF2B5EF4-FFF2-40B4-BE49-F238E27FC236}">
                <a16:creationId xmlns:a16="http://schemas.microsoft.com/office/drawing/2014/main" xmlns="" id="{C32C294C-1590-42EF-AA55-43D984432B57}"/>
              </a:ext>
            </a:extLst>
          </p:cNvPr>
          <p:cNvSpPr txBox="1">
            <a:spLocks/>
          </p:cNvSpPr>
          <p:nvPr/>
        </p:nvSpPr>
        <p:spPr>
          <a:xfrm>
            <a:off x="8881576" y="1526170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50%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xmlns="" id="{616BC25F-F41F-4EE7-8166-FD25E15EA654}"/>
              </a:ext>
            </a:extLst>
          </p:cNvPr>
          <p:cNvSpPr txBox="1">
            <a:spLocks/>
          </p:cNvSpPr>
          <p:nvPr/>
        </p:nvSpPr>
        <p:spPr>
          <a:xfrm>
            <a:off x="5742829" y="1109252"/>
            <a:ext cx="1709692" cy="2318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1600" b="1" dirty="0">
                <a:solidFill>
                  <a:schemeClr val="accent6">
                    <a:lumMod val="75000"/>
                  </a:schemeClr>
                </a:solidFill>
                <a:latin typeface="Metropolis" pitchFamily="2" charset="77"/>
              </a:rPr>
              <a:t>nada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xmlns="" id="{616BC25F-F41F-4EE7-8166-FD25E15EA654}"/>
              </a:ext>
            </a:extLst>
          </p:cNvPr>
          <p:cNvSpPr txBox="1">
            <a:spLocks/>
          </p:cNvSpPr>
          <p:nvPr/>
        </p:nvSpPr>
        <p:spPr>
          <a:xfrm>
            <a:off x="7099849" y="1109252"/>
            <a:ext cx="1709692" cy="2318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1600" b="1" dirty="0">
                <a:solidFill>
                  <a:schemeClr val="accent5">
                    <a:lumMod val="75000"/>
                  </a:schemeClr>
                </a:solidFill>
                <a:latin typeface="Metropolis" pitchFamily="2" charset="77"/>
              </a:rPr>
              <a:t>poco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xmlns="" id="{616BC25F-F41F-4EE7-8166-FD25E15EA654}"/>
              </a:ext>
            </a:extLst>
          </p:cNvPr>
          <p:cNvSpPr txBox="1">
            <a:spLocks/>
          </p:cNvSpPr>
          <p:nvPr/>
        </p:nvSpPr>
        <p:spPr>
          <a:xfrm>
            <a:off x="8625308" y="1109252"/>
            <a:ext cx="1709692" cy="2318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latin typeface="Metropolis" pitchFamily="2" charset="77"/>
              </a:rPr>
              <a:t>parcialmente</a:t>
            </a:r>
          </a:p>
        </p:txBody>
      </p:sp>
      <p:sp>
        <p:nvSpPr>
          <p:cNvPr id="30" name="Marcador de texto 9">
            <a:extLst>
              <a:ext uri="{FF2B5EF4-FFF2-40B4-BE49-F238E27FC236}">
                <a16:creationId xmlns:a16="http://schemas.microsoft.com/office/drawing/2014/main" xmlns="" id="{77D79B0F-EFCB-42B1-AEAE-0FE4763D4456}"/>
              </a:ext>
            </a:extLst>
          </p:cNvPr>
          <p:cNvSpPr txBox="1">
            <a:spLocks/>
          </p:cNvSpPr>
          <p:nvPr/>
        </p:nvSpPr>
        <p:spPr>
          <a:xfrm>
            <a:off x="3963337" y="1952488"/>
            <a:ext cx="2042599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Docentes </a:t>
            </a:r>
          </a:p>
        </p:txBody>
      </p:sp>
      <p:sp>
        <p:nvSpPr>
          <p:cNvPr id="31" name="Marcador de texto 3">
            <a:extLst>
              <a:ext uri="{FF2B5EF4-FFF2-40B4-BE49-F238E27FC236}">
                <a16:creationId xmlns:a16="http://schemas.microsoft.com/office/drawing/2014/main" xmlns="" id="{27325661-92B1-4FD6-80E6-C1A1C5F5B8BA}"/>
              </a:ext>
            </a:extLst>
          </p:cNvPr>
          <p:cNvSpPr txBox="1">
            <a:spLocks/>
          </p:cNvSpPr>
          <p:nvPr/>
        </p:nvSpPr>
        <p:spPr>
          <a:xfrm>
            <a:off x="3963337" y="1531712"/>
            <a:ext cx="2042599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Estudiantes</a:t>
            </a:r>
          </a:p>
        </p:txBody>
      </p:sp>
      <p:sp>
        <p:nvSpPr>
          <p:cNvPr id="32" name="Marcador de texto 7">
            <a:extLst>
              <a:ext uri="{FF2B5EF4-FFF2-40B4-BE49-F238E27FC236}">
                <a16:creationId xmlns:a16="http://schemas.microsoft.com/office/drawing/2014/main" xmlns="" id="{FA562AA1-9ED1-4AA1-8F21-A53B5A69CB06}"/>
              </a:ext>
            </a:extLst>
          </p:cNvPr>
          <p:cNvSpPr txBox="1">
            <a:spLocks/>
          </p:cNvSpPr>
          <p:nvPr/>
        </p:nvSpPr>
        <p:spPr>
          <a:xfrm>
            <a:off x="3963337" y="2351606"/>
            <a:ext cx="2042599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Administrativos</a:t>
            </a:r>
          </a:p>
        </p:txBody>
      </p:sp>
      <p:sp>
        <p:nvSpPr>
          <p:cNvPr id="33" name="Marcador de texto 12">
            <a:extLst>
              <a:ext uri="{FF2B5EF4-FFF2-40B4-BE49-F238E27FC236}">
                <a16:creationId xmlns:a16="http://schemas.microsoft.com/office/drawing/2014/main" xmlns="" id="{C32C294C-1590-42EF-AA55-43D984432B57}"/>
              </a:ext>
            </a:extLst>
          </p:cNvPr>
          <p:cNvSpPr txBox="1">
            <a:spLocks/>
          </p:cNvSpPr>
          <p:nvPr/>
        </p:nvSpPr>
        <p:spPr>
          <a:xfrm>
            <a:off x="8881576" y="1956460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29%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34" name="Marcador de texto 12">
            <a:extLst>
              <a:ext uri="{FF2B5EF4-FFF2-40B4-BE49-F238E27FC236}">
                <a16:creationId xmlns:a16="http://schemas.microsoft.com/office/drawing/2014/main" xmlns="" id="{C32C294C-1590-42EF-AA55-43D984432B57}"/>
              </a:ext>
            </a:extLst>
          </p:cNvPr>
          <p:cNvSpPr txBox="1">
            <a:spLocks/>
          </p:cNvSpPr>
          <p:nvPr/>
        </p:nvSpPr>
        <p:spPr>
          <a:xfrm>
            <a:off x="8881576" y="2349233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19%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35" name="Marcador de texto 12">
            <a:extLst>
              <a:ext uri="{FF2B5EF4-FFF2-40B4-BE49-F238E27FC236}">
                <a16:creationId xmlns:a16="http://schemas.microsoft.com/office/drawing/2014/main" xmlns="" id="{C32C294C-1590-42EF-AA55-43D984432B57}"/>
              </a:ext>
            </a:extLst>
          </p:cNvPr>
          <p:cNvSpPr txBox="1">
            <a:spLocks/>
          </p:cNvSpPr>
          <p:nvPr/>
        </p:nvSpPr>
        <p:spPr>
          <a:xfrm>
            <a:off x="7356117" y="1526170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12%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37" name="Marcador de texto 12">
            <a:extLst>
              <a:ext uri="{FF2B5EF4-FFF2-40B4-BE49-F238E27FC236}">
                <a16:creationId xmlns:a16="http://schemas.microsoft.com/office/drawing/2014/main" xmlns="" id="{C32C294C-1590-42EF-AA55-43D984432B57}"/>
              </a:ext>
            </a:extLst>
          </p:cNvPr>
          <p:cNvSpPr txBox="1">
            <a:spLocks/>
          </p:cNvSpPr>
          <p:nvPr/>
        </p:nvSpPr>
        <p:spPr>
          <a:xfrm>
            <a:off x="7356117" y="1956460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6%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39" name="Marcador de texto 12">
            <a:extLst>
              <a:ext uri="{FF2B5EF4-FFF2-40B4-BE49-F238E27FC236}">
                <a16:creationId xmlns:a16="http://schemas.microsoft.com/office/drawing/2014/main" xmlns="" id="{C32C294C-1590-42EF-AA55-43D984432B57}"/>
              </a:ext>
            </a:extLst>
          </p:cNvPr>
          <p:cNvSpPr txBox="1">
            <a:spLocks/>
          </p:cNvSpPr>
          <p:nvPr/>
        </p:nvSpPr>
        <p:spPr>
          <a:xfrm>
            <a:off x="7356117" y="2349233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0%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41" name="Marcador de texto 12">
            <a:extLst>
              <a:ext uri="{FF2B5EF4-FFF2-40B4-BE49-F238E27FC236}">
                <a16:creationId xmlns:a16="http://schemas.microsoft.com/office/drawing/2014/main" xmlns="" id="{C32C294C-1590-42EF-AA55-43D984432B57}"/>
              </a:ext>
            </a:extLst>
          </p:cNvPr>
          <p:cNvSpPr txBox="1">
            <a:spLocks/>
          </p:cNvSpPr>
          <p:nvPr/>
        </p:nvSpPr>
        <p:spPr>
          <a:xfrm>
            <a:off x="5999097" y="1526170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3%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42" name="Marcador de texto 12">
            <a:extLst>
              <a:ext uri="{FF2B5EF4-FFF2-40B4-BE49-F238E27FC236}">
                <a16:creationId xmlns:a16="http://schemas.microsoft.com/office/drawing/2014/main" xmlns="" id="{C32C294C-1590-42EF-AA55-43D984432B57}"/>
              </a:ext>
            </a:extLst>
          </p:cNvPr>
          <p:cNvSpPr txBox="1">
            <a:spLocks/>
          </p:cNvSpPr>
          <p:nvPr/>
        </p:nvSpPr>
        <p:spPr>
          <a:xfrm>
            <a:off x="5999097" y="1956460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0%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43" name="Marcador de texto 12">
            <a:extLst>
              <a:ext uri="{FF2B5EF4-FFF2-40B4-BE49-F238E27FC236}">
                <a16:creationId xmlns:a16="http://schemas.microsoft.com/office/drawing/2014/main" xmlns="" id="{C32C294C-1590-42EF-AA55-43D984432B57}"/>
              </a:ext>
            </a:extLst>
          </p:cNvPr>
          <p:cNvSpPr txBox="1">
            <a:spLocks/>
          </p:cNvSpPr>
          <p:nvPr/>
        </p:nvSpPr>
        <p:spPr>
          <a:xfrm>
            <a:off x="5999097" y="2349233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0%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44" name="Marcador de texto 12">
            <a:extLst>
              <a:ext uri="{FF2B5EF4-FFF2-40B4-BE49-F238E27FC236}">
                <a16:creationId xmlns:a16="http://schemas.microsoft.com/office/drawing/2014/main" xmlns="" id="{C32C294C-1590-42EF-AA55-43D984432B57}"/>
              </a:ext>
            </a:extLst>
          </p:cNvPr>
          <p:cNvSpPr txBox="1">
            <a:spLocks/>
          </p:cNvSpPr>
          <p:nvPr/>
        </p:nvSpPr>
        <p:spPr>
          <a:xfrm>
            <a:off x="10495879" y="1524329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35%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45" name="Marcador de contenido 2">
            <a:extLst>
              <a:ext uri="{FF2B5EF4-FFF2-40B4-BE49-F238E27FC236}">
                <a16:creationId xmlns:a16="http://schemas.microsoft.com/office/drawing/2014/main" xmlns="" id="{616BC25F-F41F-4EE7-8166-FD25E15EA654}"/>
              </a:ext>
            </a:extLst>
          </p:cNvPr>
          <p:cNvSpPr txBox="1">
            <a:spLocks/>
          </p:cNvSpPr>
          <p:nvPr/>
        </p:nvSpPr>
        <p:spPr>
          <a:xfrm>
            <a:off x="10239611" y="1109252"/>
            <a:ext cx="1709692" cy="2318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1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totalmente</a:t>
            </a:r>
          </a:p>
        </p:txBody>
      </p:sp>
      <p:sp>
        <p:nvSpPr>
          <p:cNvPr id="46" name="Marcador de texto 12">
            <a:extLst>
              <a:ext uri="{FF2B5EF4-FFF2-40B4-BE49-F238E27FC236}">
                <a16:creationId xmlns:a16="http://schemas.microsoft.com/office/drawing/2014/main" xmlns="" id="{C32C294C-1590-42EF-AA55-43D984432B57}"/>
              </a:ext>
            </a:extLst>
          </p:cNvPr>
          <p:cNvSpPr txBox="1">
            <a:spLocks/>
          </p:cNvSpPr>
          <p:nvPr/>
        </p:nvSpPr>
        <p:spPr>
          <a:xfrm>
            <a:off x="10495879" y="1954619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65%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47" name="Marcador de texto 12">
            <a:extLst>
              <a:ext uri="{FF2B5EF4-FFF2-40B4-BE49-F238E27FC236}">
                <a16:creationId xmlns:a16="http://schemas.microsoft.com/office/drawing/2014/main" xmlns="" id="{C32C294C-1590-42EF-AA55-43D984432B57}"/>
              </a:ext>
            </a:extLst>
          </p:cNvPr>
          <p:cNvSpPr txBox="1">
            <a:spLocks/>
          </p:cNvSpPr>
          <p:nvPr/>
        </p:nvSpPr>
        <p:spPr>
          <a:xfrm>
            <a:off x="10495879" y="2347392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81%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51" name="Marcador de texto 16">
            <a:extLst>
              <a:ext uri="{FF2B5EF4-FFF2-40B4-BE49-F238E27FC236}">
                <a16:creationId xmlns:a16="http://schemas.microsoft.com/office/drawing/2014/main" xmlns="" id="{14084BC5-2173-45D5-9E56-563C563D35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697" y="4664615"/>
            <a:ext cx="3470874" cy="905700"/>
          </a:xfrm>
        </p:spPr>
        <p:txBody>
          <a:bodyPr rtlCol="0"/>
          <a:lstStyle/>
          <a:p>
            <a:pPr algn="l"/>
            <a:r>
              <a:rPr lang="es-MX" sz="2000" dirty="0">
                <a:latin typeface="Metropolis Light" pitchFamily="2" charset="77"/>
              </a:rPr>
              <a:t>¿Consideras que la Universidad puede mejorar en …?</a:t>
            </a:r>
            <a:endParaRPr lang="es-ES" sz="2000" dirty="0">
              <a:latin typeface="Metropolis Light" pitchFamily="2" charset="77"/>
            </a:endParaRPr>
          </a:p>
        </p:txBody>
      </p:sp>
      <p:sp>
        <p:nvSpPr>
          <p:cNvPr id="55" name="Marcador de contenido 2">
            <a:extLst>
              <a:ext uri="{FF2B5EF4-FFF2-40B4-BE49-F238E27FC236}">
                <a16:creationId xmlns:a16="http://schemas.microsoft.com/office/drawing/2014/main" xmlns="" id="{616BC25F-F41F-4EE7-8166-FD25E15EA654}"/>
              </a:ext>
            </a:extLst>
          </p:cNvPr>
          <p:cNvSpPr txBox="1">
            <a:spLocks/>
          </p:cNvSpPr>
          <p:nvPr/>
        </p:nvSpPr>
        <p:spPr>
          <a:xfrm>
            <a:off x="5686555" y="3185086"/>
            <a:ext cx="1980000" cy="14795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100" b="1" dirty="0">
                <a:solidFill>
                  <a:schemeClr val="accent6">
                    <a:lumMod val="75000"/>
                  </a:schemeClr>
                </a:solidFill>
                <a:latin typeface="Metropolis" pitchFamily="2" charset="77"/>
              </a:rPr>
              <a:t>Dotar de métodos y mecanismos mínimos obligatorios, dejando el resto del proceso de comunicación (enseñanza aprendizaje, interacción laboral), a la creatividad y herramientas disponibles de su población</a:t>
            </a:r>
          </a:p>
        </p:txBody>
      </p:sp>
      <p:sp>
        <p:nvSpPr>
          <p:cNvPr id="75" name="Marcador de contenido 2">
            <a:extLst>
              <a:ext uri="{FF2B5EF4-FFF2-40B4-BE49-F238E27FC236}">
                <a16:creationId xmlns:a16="http://schemas.microsoft.com/office/drawing/2014/main" xmlns="" id="{616BC25F-F41F-4EE7-8166-FD25E15EA654}"/>
              </a:ext>
            </a:extLst>
          </p:cNvPr>
          <p:cNvSpPr txBox="1">
            <a:spLocks/>
          </p:cNvSpPr>
          <p:nvPr/>
        </p:nvSpPr>
        <p:spPr>
          <a:xfrm>
            <a:off x="7827929" y="3849206"/>
            <a:ext cx="1980000" cy="8154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100" b="1" dirty="0">
                <a:solidFill>
                  <a:schemeClr val="accent5">
                    <a:lumMod val="75000"/>
                  </a:schemeClr>
                </a:solidFill>
                <a:latin typeface="Metropolis" pitchFamily="2" charset="77"/>
              </a:rPr>
              <a:t>Promover la creatividad y dar oportunidad a la diversidad de métodos y herramientas, acercando los medios disponibles para ello </a:t>
            </a:r>
          </a:p>
        </p:txBody>
      </p:sp>
      <p:sp>
        <p:nvSpPr>
          <p:cNvPr id="79" name="Marcador de contenido 2">
            <a:extLst>
              <a:ext uri="{FF2B5EF4-FFF2-40B4-BE49-F238E27FC236}">
                <a16:creationId xmlns:a16="http://schemas.microsoft.com/office/drawing/2014/main" xmlns="" id="{616BC25F-F41F-4EE7-8166-FD25E15EA654}"/>
              </a:ext>
            </a:extLst>
          </p:cNvPr>
          <p:cNvSpPr txBox="1">
            <a:spLocks/>
          </p:cNvSpPr>
          <p:nvPr/>
        </p:nvSpPr>
        <p:spPr>
          <a:xfrm>
            <a:off x="9969303" y="4188656"/>
            <a:ext cx="1980000" cy="4759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1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Unificar una plataforma y metodología de enseñanza y/o colaboración laboral</a:t>
            </a:r>
          </a:p>
        </p:txBody>
      </p:sp>
      <p:sp>
        <p:nvSpPr>
          <p:cNvPr id="48" name="Marcador de número de diapositiva 2">
            <a:extLst>
              <a:ext uri="{FF2B5EF4-FFF2-40B4-BE49-F238E27FC236}">
                <a16:creationId xmlns:a16="http://schemas.microsoft.com/office/drawing/2014/main" xmlns="" id="{490787B9-751F-1649-A0F3-FCE5BA7FDD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31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xmlns="" id="{4031EF4D-2BA3-1A44-8CAA-31248D974BBF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Percepción de la respuesta institucional</a:t>
            </a:r>
          </a:p>
        </p:txBody>
      </p:sp>
      <p:cxnSp>
        <p:nvCxnSpPr>
          <p:cNvPr id="54" name="Conector recto 53" title="Línea divisoria">
            <a:extLst>
              <a:ext uri="{FF2B5EF4-FFF2-40B4-BE49-F238E27FC236}">
                <a16:creationId xmlns:a16="http://schemas.microsoft.com/office/drawing/2014/main" xmlns="" id="{8E31D8FD-B8D7-1A4D-AE25-816D7897D8DC}"/>
              </a:ext>
            </a:extLst>
          </p:cNvPr>
          <p:cNvCxnSpPr>
            <a:cxnSpLocks/>
          </p:cNvCxnSpPr>
          <p:nvPr/>
        </p:nvCxnSpPr>
        <p:spPr bwMode="ltGray">
          <a:xfrm flipV="1">
            <a:off x="3874450" y="1034956"/>
            <a:ext cx="0" cy="1705029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Marcador de texto 3">
            <a:extLst>
              <a:ext uri="{FF2B5EF4-FFF2-40B4-BE49-F238E27FC236}">
                <a16:creationId xmlns:a16="http://schemas.microsoft.com/office/drawing/2014/main" xmlns="" id="{8AB370F5-A4D8-CE46-90A7-4B8CCF311492}"/>
              </a:ext>
            </a:extLst>
          </p:cNvPr>
          <p:cNvSpPr txBox="1">
            <a:spLocks/>
          </p:cNvSpPr>
          <p:nvPr/>
        </p:nvSpPr>
        <p:spPr>
          <a:xfrm>
            <a:off x="3963337" y="1128334"/>
            <a:ext cx="2042599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Sector</a:t>
            </a:r>
          </a:p>
        </p:txBody>
      </p:sp>
      <p:sp>
        <p:nvSpPr>
          <p:cNvPr id="85" name="Marcador de texto 12">
            <a:extLst>
              <a:ext uri="{FF2B5EF4-FFF2-40B4-BE49-F238E27FC236}">
                <a16:creationId xmlns:a16="http://schemas.microsoft.com/office/drawing/2014/main" xmlns="" id="{2875B26A-63A5-E54E-A34B-0D501E90D684}"/>
              </a:ext>
            </a:extLst>
          </p:cNvPr>
          <p:cNvSpPr txBox="1">
            <a:spLocks/>
          </p:cNvSpPr>
          <p:nvPr/>
        </p:nvSpPr>
        <p:spPr>
          <a:xfrm>
            <a:off x="10360725" y="4854266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36%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86" name="Marcador de texto 9">
            <a:extLst>
              <a:ext uri="{FF2B5EF4-FFF2-40B4-BE49-F238E27FC236}">
                <a16:creationId xmlns:a16="http://schemas.microsoft.com/office/drawing/2014/main" xmlns="" id="{8B8D66C3-AC67-C141-A462-C498F53D16BC}"/>
              </a:ext>
            </a:extLst>
          </p:cNvPr>
          <p:cNvSpPr txBox="1">
            <a:spLocks/>
          </p:cNvSpPr>
          <p:nvPr/>
        </p:nvSpPr>
        <p:spPr>
          <a:xfrm>
            <a:off x="3963337" y="5280584"/>
            <a:ext cx="2042599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Docentes </a:t>
            </a:r>
          </a:p>
        </p:txBody>
      </p:sp>
      <p:sp>
        <p:nvSpPr>
          <p:cNvPr id="87" name="Marcador de texto 3">
            <a:extLst>
              <a:ext uri="{FF2B5EF4-FFF2-40B4-BE49-F238E27FC236}">
                <a16:creationId xmlns:a16="http://schemas.microsoft.com/office/drawing/2014/main" xmlns="" id="{FBAABDFA-3197-8648-BBDA-F11A624FF121}"/>
              </a:ext>
            </a:extLst>
          </p:cNvPr>
          <p:cNvSpPr txBox="1">
            <a:spLocks/>
          </p:cNvSpPr>
          <p:nvPr/>
        </p:nvSpPr>
        <p:spPr>
          <a:xfrm>
            <a:off x="3963337" y="4859808"/>
            <a:ext cx="2042599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Estudiantes</a:t>
            </a:r>
          </a:p>
        </p:txBody>
      </p:sp>
      <p:sp>
        <p:nvSpPr>
          <p:cNvPr id="88" name="Marcador de texto 7">
            <a:extLst>
              <a:ext uri="{FF2B5EF4-FFF2-40B4-BE49-F238E27FC236}">
                <a16:creationId xmlns:a16="http://schemas.microsoft.com/office/drawing/2014/main" xmlns="" id="{07CAD4F1-6337-C04D-918D-2407CCC438C8}"/>
              </a:ext>
            </a:extLst>
          </p:cNvPr>
          <p:cNvSpPr txBox="1">
            <a:spLocks/>
          </p:cNvSpPr>
          <p:nvPr/>
        </p:nvSpPr>
        <p:spPr>
          <a:xfrm>
            <a:off x="3963337" y="5679702"/>
            <a:ext cx="2042599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Administrativos</a:t>
            </a:r>
          </a:p>
        </p:txBody>
      </p:sp>
      <p:sp>
        <p:nvSpPr>
          <p:cNvPr id="89" name="Marcador de texto 12">
            <a:extLst>
              <a:ext uri="{FF2B5EF4-FFF2-40B4-BE49-F238E27FC236}">
                <a16:creationId xmlns:a16="http://schemas.microsoft.com/office/drawing/2014/main" xmlns="" id="{360176FD-698E-4343-8FFB-547C584BBC1A}"/>
              </a:ext>
            </a:extLst>
          </p:cNvPr>
          <p:cNvSpPr txBox="1">
            <a:spLocks/>
          </p:cNvSpPr>
          <p:nvPr/>
        </p:nvSpPr>
        <p:spPr>
          <a:xfrm>
            <a:off x="10360725" y="5284556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23%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90" name="Marcador de texto 12">
            <a:extLst>
              <a:ext uri="{FF2B5EF4-FFF2-40B4-BE49-F238E27FC236}">
                <a16:creationId xmlns:a16="http://schemas.microsoft.com/office/drawing/2014/main" xmlns="" id="{864B4C1D-84EE-6346-9B6C-95115B084364}"/>
              </a:ext>
            </a:extLst>
          </p:cNvPr>
          <p:cNvSpPr txBox="1">
            <a:spLocks/>
          </p:cNvSpPr>
          <p:nvPr/>
        </p:nvSpPr>
        <p:spPr>
          <a:xfrm>
            <a:off x="10360725" y="5677329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38%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91" name="Marcador de texto 12">
            <a:extLst>
              <a:ext uri="{FF2B5EF4-FFF2-40B4-BE49-F238E27FC236}">
                <a16:creationId xmlns:a16="http://schemas.microsoft.com/office/drawing/2014/main" xmlns="" id="{7ED2D2B1-454F-344C-843C-5A85A3A4685E}"/>
              </a:ext>
            </a:extLst>
          </p:cNvPr>
          <p:cNvSpPr txBox="1">
            <a:spLocks/>
          </p:cNvSpPr>
          <p:nvPr/>
        </p:nvSpPr>
        <p:spPr>
          <a:xfrm>
            <a:off x="8219351" y="4854266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44%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92" name="Marcador de texto 12">
            <a:extLst>
              <a:ext uri="{FF2B5EF4-FFF2-40B4-BE49-F238E27FC236}">
                <a16:creationId xmlns:a16="http://schemas.microsoft.com/office/drawing/2014/main" xmlns="" id="{0CEE7785-D3CF-E442-8FAB-FC7383FC12CA}"/>
              </a:ext>
            </a:extLst>
          </p:cNvPr>
          <p:cNvSpPr txBox="1">
            <a:spLocks/>
          </p:cNvSpPr>
          <p:nvPr/>
        </p:nvSpPr>
        <p:spPr>
          <a:xfrm>
            <a:off x="8219351" y="5284556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50%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93" name="Marcador de texto 12">
            <a:extLst>
              <a:ext uri="{FF2B5EF4-FFF2-40B4-BE49-F238E27FC236}">
                <a16:creationId xmlns:a16="http://schemas.microsoft.com/office/drawing/2014/main" xmlns="" id="{349670D5-6C8B-5948-A350-D239CD8CF178}"/>
              </a:ext>
            </a:extLst>
          </p:cNvPr>
          <p:cNvSpPr txBox="1">
            <a:spLocks/>
          </p:cNvSpPr>
          <p:nvPr/>
        </p:nvSpPr>
        <p:spPr>
          <a:xfrm>
            <a:off x="8219351" y="5677329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43%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94" name="Marcador de texto 12">
            <a:extLst>
              <a:ext uri="{FF2B5EF4-FFF2-40B4-BE49-F238E27FC236}">
                <a16:creationId xmlns:a16="http://schemas.microsoft.com/office/drawing/2014/main" xmlns="" id="{AE174421-574F-C847-BD97-0F03EAA80EFF}"/>
              </a:ext>
            </a:extLst>
          </p:cNvPr>
          <p:cNvSpPr txBox="1">
            <a:spLocks/>
          </p:cNvSpPr>
          <p:nvPr/>
        </p:nvSpPr>
        <p:spPr>
          <a:xfrm>
            <a:off x="6077977" y="4854266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20%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95" name="Marcador de texto 12">
            <a:extLst>
              <a:ext uri="{FF2B5EF4-FFF2-40B4-BE49-F238E27FC236}">
                <a16:creationId xmlns:a16="http://schemas.microsoft.com/office/drawing/2014/main" xmlns="" id="{0DA88B76-5CBC-5F47-8DE1-82051AB2A656}"/>
              </a:ext>
            </a:extLst>
          </p:cNvPr>
          <p:cNvSpPr txBox="1">
            <a:spLocks/>
          </p:cNvSpPr>
          <p:nvPr/>
        </p:nvSpPr>
        <p:spPr>
          <a:xfrm>
            <a:off x="6077977" y="5284556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27%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96" name="Marcador de texto 12">
            <a:extLst>
              <a:ext uri="{FF2B5EF4-FFF2-40B4-BE49-F238E27FC236}">
                <a16:creationId xmlns:a16="http://schemas.microsoft.com/office/drawing/2014/main" xmlns="" id="{99B0C9C1-D446-5143-AC60-76DBA328D8C6}"/>
              </a:ext>
            </a:extLst>
          </p:cNvPr>
          <p:cNvSpPr txBox="1">
            <a:spLocks/>
          </p:cNvSpPr>
          <p:nvPr/>
        </p:nvSpPr>
        <p:spPr>
          <a:xfrm>
            <a:off x="6077977" y="5677329"/>
            <a:ext cx="1197156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b="1" noProof="1">
                <a:latin typeface="Metropolis" pitchFamily="2" charset="77"/>
              </a:rPr>
              <a:t>19%</a:t>
            </a:r>
            <a:endParaRPr lang="es-ES" sz="1400" b="1" noProof="1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97" name="Marcador de texto 3">
            <a:extLst>
              <a:ext uri="{FF2B5EF4-FFF2-40B4-BE49-F238E27FC236}">
                <a16:creationId xmlns:a16="http://schemas.microsoft.com/office/drawing/2014/main" xmlns="" id="{BEC2BD10-71D0-944A-86E9-0F34E519BC81}"/>
              </a:ext>
            </a:extLst>
          </p:cNvPr>
          <p:cNvSpPr txBox="1">
            <a:spLocks/>
          </p:cNvSpPr>
          <p:nvPr/>
        </p:nvSpPr>
        <p:spPr>
          <a:xfrm>
            <a:off x="3963337" y="4456430"/>
            <a:ext cx="2042599" cy="243164"/>
          </a:xfrm>
          <a:prstGeom prst="rect">
            <a:avLst/>
          </a:prstGeom>
        </p:spPr>
        <p:txBody>
          <a:bodyPr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Sector</a:t>
            </a:r>
          </a:p>
        </p:txBody>
      </p:sp>
      <p:cxnSp>
        <p:nvCxnSpPr>
          <p:cNvPr id="98" name="Conector recto 97" title="Línea divisoria">
            <a:extLst>
              <a:ext uri="{FF2B5EF4-FFF2-40B4-BE49-F238E27FC236}">
                <a16:creationId xmlns:a16="http://schemas.microsoft.com/office/drawing/2014/main" xmlns="" id="{F25C746E-2940-EB44-A054-5CA9213F3E65}"/>
              </a:ext>
            </a:extLst>
          </p:cNvPr>
          <p:cNvCxnSpPr>
            <a:cxnSpLocks/>
          </p:cNvCxnSpPr>
          <p:nvPr/>
        </p:nvCxnSpPr>
        <p:spPr bwMode="ltGray">
          <a:xfrm flipV="1">
            <a:off x="3874450" y="4264951"/>
            <a:ext cx="0" cy="1705029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45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xmlns="" id="{34BFB630-797D-4BB3-8868-CBF96653612F}"/>
              </a:ext>
            </a:extLst>
          </p:cNvPr>
          <p:cNvSpPr txBox="1">
            <a:spLocks/>
          </p:cNvSpPr>
          <p:nvPr/>
        </p:nvSpPr>
        <p:spPr>
          <a:xfrm>
            <a:off x="8346768" y="1770317"/>
            <a:ext cx="3600000" cy="988648"/>
          </a:xfrm>
          <a:prstGeom prst="rect">
            <a:avLst/>
          </a:prstGeom>
          <a:noFill/>
          <a:ln w="31750" cap="sq">
            <a:noFill/>
          </a:ln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Durante esta pandemia estudio / trabajo desde el hogar? 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20" name="Marcador de contenido 14">
            <a:extLst>
              <a:ext uri="{FF2B5EF4-FFF2-40B4-BE49-F238E27FC236}">
                <a16:creationId xmlns:a16="http://schemas.microsoft.com/office/drawing/2014/main" xmlns="" id="{989F7C25-3463-4C76-A455-D20A31232606}"/>
              </a:ext>
            </a:extLst>
          </p:cNvPr>
          <p:cNvSpPr txBox="1">
            <a:spLocks/>
          </p:cNvSpPr>
          <p:nvPr/>
        </p:nvSpPr>
        <p:spPr>
          <a:xfrm>
            <a:off x="8346768" y="2758965"/>
            <a:ext cx="3600000" cy="293533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lIns="108000" tIns="108000" rIns="108000" bIns="10800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Sí, he mantenido el resguardo domiciliario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  <a:latin typeface="Metropolis Light" pitchFamily="2" charset="77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Font typeface="Tipo de letra del sistema"/>
              <a:buChar char="»"/>
            </a:pPr>
            <a:r>
              <a:rPr lang="es-MX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25 % de los administrativos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Font typeface="Tipo de letra del sistema"/>
              <a:buChar char="»"/>
            </a:pPr>
            <a:r>
              <a:rPr lang="es-MX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57 % de los docentes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Font typeface="Tipo de letra del sistema"/>
              <a:buChar char="»"/>
            </a:pPr>
            <a:r>
              <a:rPr lang="es-MX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72 % de los estudiantes</a:t>
            </a:r>
          </a:p>
        </p:txBody>
      </p:sp>
      <p:sp>
        <p:nvSpPr>
          <p:cNvPr id="16" name="Marcador de número de diapositiva 2">
            <a:extLst>
              <a:ext uri="{FF2B5EF4-FFF2-40B4-BE49-F238E27FC236}">
                <a16:creationId xmlns:a16="http://schemas.microsoft.com/office/drawing/2014/main" xmlns="" id="{6FBA490C-9C7B-1E44-824B-30BE3DD10A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32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B34006D5-5D21-214C-8557-FC3BBCBF12FF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Variable de continuidad</a:t>
            </a: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xmlns="" id="{02A2314E-C281-9044-94F4-E9FEBD35082B}"/>
              </a:ext>
            </a:extLst>
          </p:cNvPr>
          <p:cNvSpPr txBox="1">
            <a:spLocks/>
          </p:cNvSpPr>
          <p:nvPr/>
        </p:nvSpPr>
        <p:spPr>
          <a:xfrm>
            <a:off x="4301556" y="1786965"/>
            <a:ext cx="3600000" cy="955352"/>
          </a:xfrm>
          <a:prstGeom prst="rect">
            <a:avLst/>
          </a:prstGeom>
          <a:noFill/>
          <a:ln w="31750" cap="sq">
            <a:noFill/>
          </a:ln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Durante esta pandemia estudio / trabajo desde el hogar? 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23" name="Marcador de contenido 14">
            <a:extLst>
              <a:ext uri="{FF2B5EF4-FFF2-40B4-BE49-F238E27FC236}">
                <a16:creationId xmlns:a16="http://schemas.microsoft.com/office/drawing/2014/main" xmlns="" id="{BC00CDBD-DA54-2E4F-8DB8-53BCA308EB45}"/>
              </a:ext>
            </a:extLst>
          </p:cNvPr>
          <p:cNvSpPr txBox="1">
            <a:spLocks/>
          </p:cNvSpPr>
          <p:nvPr/>
        </p:nvSpPr>
        <p:spPr>
          <a:xfrm>
            <a:off x="4301556" y="2742317"/>
            <a:ext cx="3600000" cy="293533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lIns="108000" tIns="108000" rIns="108000" bIns="10800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No, dada mi actividad me mantuve asistiendo a desempeñar mi labor académica/administrativa sin interrumpir labores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  <a:latin typeface="Metropolis Light" pitchFamily="2" charset="77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Font typeface="Tipo de letra del sistema"/>
              <a:buChar char="»"/>
            </a:pPr>
            <a:r>
              <a:rPr lang="es-MX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0 % de los administrativos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Font typeface="Tipo de letra del sistema"/>
              <a:buChar char="»"/>
            </a:pPr>
            <a:r>
              <a:rPr lang="es-MX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10 % de los docentes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Font typeface="Tipo de letra del sistema"/>
              <a:buChar char="»"/>
            </a:pPr>
            <a:r>
              <a:rPr lang="es-MX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10 % de los estudiantes</a:t>
            </a: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xmlns="" id="{B2091BA3-A8D4-1C46-959E-3D70ECA9427A}"/>
              </a:ext>
            </a:extLst>
          </p:cNvPr>
          <p:cNvSpPr txBox="1">
            <a:spLocks/>
          </p:cNvSpPr>
          <p:nvPr/>
        </p:nvSpPr>
        <p:spPr>
          <a:xfrm>
            <a:off x="242697" y="1770317"/>
            <a:ext cx="3600000" cy="972000"/>
          </a:xfrm>
          <a:prstGeom prst="rect">
            <a:avLst/>
          </a:prstGeom>
          <a:noFill/>
          <a:ln w="31750" cap="sq">
            <a:noFill/>
          </a:ln>
        </p:spPr>
        <p:txBody>
          <a:bodyPr vert="horz" lIns="108000" tIns="108000" rIns="108000" bIns="108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Durante esta pandemia estudio / trabajo desde el hogar? 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26" name="Marcador de contenido 14">
            <a:extLst>
              <a:ext uri="{FF2B5EF4-FFF2-40B4-BE49-F238E27FC236}">
                <a16:creationId xmlns:a16="http://schemas.microsoft.com/office/drawing/2014/main" xmlns="" id="{04DE7C6D-4F1E-F344-B44B-42B2CA60D25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42697" y="2742317"/>
            <a:ext cx="3600000" cy="2935330"/>
          </a:xfr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lIns="108000" tIns="108000" rIns="108000" bIns="108000" rtlCol="0" anchor="ctr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Dada mi labor, asisto a mi espacio ocasionalmente siguiendo las medidas de prevención de contagio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  <a:latin typeface="Metropolis Light" pitchFamily="2" charset="77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Font typeface="Tipo de letra del sistema"/>
              <a:buChar char="»"/>
            </a:pPr>
            <a:r>
              <a:rPr lang="es-MX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75 % de los administrativos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Font typeface="Tipo de letra del sistema"/>
              <a:buChar char="»"/>
            </a:pPr>
            <a:r>
              <a:rPr lang="es-MX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33 % de los docentes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Font typeface="Tipo de letra del sistema"/>
              <a:buChar char="»"/>
            </a:pPr>
            <a:r>
              <a:rPr lang="es-MX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18 % de los estudiantes</a:t>
            </a:r>
          </a:p>
        </p:txBody>
      </p:sp>
    </p:spTree>
    <p:extLst>
      <p:ext uri="{BB962C8B-B14F-4D97-AF65-F5344CB8AC3E}">
        <p14:creationId xmlns:p14="http://schemas.microsoft.com/office/powerpoint/2010/main" val="4695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80">
            <a:extLst>
              <a:ext uri="{FF2B5EF4-FFF2-40B4-BE49-F238E27FC236}">
                <a16:creationId xmlns:a16="http://schemas.microsoft.com/office/drawing/2014/main" xmlns="" id="{CF4F0854-D5FB-4746-AF03-270EFD9831A3}"/>
              </a:ext>
            </a:extLst>
          </p:cNvPr>
          <p:cNvSpPr txBox="1">
            <a:spLocks/>
          </p:cNvSpPr>
          <p:nvPr/>
        </p:nvSpPr>
        <p:spPr>
          <a:xfrm>
            <a:off x="2433342" y="958256"/>
            <a:ext cx="5317215" cy="272762"/>
          </a:xfrm>
          <a:prstGeom prst="rect">
            <a:avLst/>
          </a:prstGeom>
        </p:spPr>
        <p:txBody>
          <a:bodyPr lIns="0" tIns="0" rIns="0" bIns="0"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es-ES" sz="24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Estudiantes</a:t>
            </a:r>
          </a:p>
        </p:txBody>
      </p:sp>
      <p:sp>
        <p:nvSpPr>
          <p:cNvPr id="15" name="Marcador de texto 80">
            <a:extLst>
              <a:ext uri="{FF2B5EF4-FFF2-40B4-BE49-F238E27FC236}">
                <a16:creationId xmlns:a16="http://schemas.microsoft.com/office/drawing/2014/main" xmlns="" id="{2F35E594-1F1D-4193-9ED6-DD60AE465EB9}"/>
              </a:ext>
            </a:extLst>
          </p:cNvPr>
          <p:cNvSpPr txBox="1">
            <a:spLocks/>
          </p:cNvSpPr>
          <p:nvPr/>
        </p:nvSpPr>
        <p:spPr>
          <a:xfrm>
            <a:off x="2433342" y="1285981"/>
            <a:ext cx="5317215" cy="716655"/>
          </a:xfrm>
          <a:prstGeom prst="rect">
            <a:avLst/>
          </a:prstGeom>
        </p:spPr>
        <p:txBody>
          <a:bodyPr lIns="0" tIns="0" rIns="0" bIns="0"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es-ES" sz="2400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Considera que su situación económica se ha visto </a:t>
            </a:r>
            <a:r>
              <a:rPr lang="es-ES" sz="2400" noProof="1">
                <a:solidFill>
                  <a:schemeClr val="accent6">
                    <a:lumMod val="75000"/>
                  </a:schemeClr>
                </a:solidFill>
                <a:latin typeface="Metropolis Light" pitchFamily="2" charset="77"/>
              </a:rPr>
              <a:t>perjudicada</a:t>
            </a:r>
          </a:p>
        </p:txBody>
      </p:sp>
      <p:sp>
        <p:nvSpPr>
          <p:cNvPr id="27" name="Marcador de texto 80">
            <a:extLst>
              <a:ext uri="{FF2B5EF4-FFF2-40B4-BE49-F238E27FC236}">
                <a16:creationId xmlns:a16="http://schemas.microsoft.com/office/drawing/2014/main" xmlns="" id="{CF4F0854-D5FB-4746-AF03-270EFD9831A3}"/>
              </a:ext>
            </a:extLst>
          </p:cNvPr>
          <p:cNvSpPr txBox="1">
            <a:spLocks/>
          </p:cNvSpPr>
          <p:nvPr/>
        </p:nvSpPr>
        <p:spPr>
          <a:xfrm>
            <a:off x="2433342" y="2774632"/>
            <a:ext cx="5317214" cy="272762"/>
          </a:xfrm>
          <a:prstGeom prst="rect">
            <a:avLst/>
          </a:prstGeom>
        </p:spPr>
        <p:txBody>
          <a:bodyPr lIns="0" tIns="0" rIns="0" bIns="0"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es-ES" sz="24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Administrativos</a:t>
            </a:r>
          </a:p>
        </p:txBody>
      </p:sp>
      <p:sp>
        <p:nvSpPr>
          <p:cNvPr id="28" name="Marcador de texto 80">
            <a:extLst>
              <a:ext uri="{FF2B5EF4-FFF2-40B4-BE49-F238E27FC236}">
                <a16:creationId xmlns:a16="http://schemas.microsoft.com/office/drawing/2014/main" xmlns="" id="{2F35E594-1F1D-4193-9ED6-DD60AE465EB9}"/>
              </a:ext>
            </a:extLst>
          </p:cNvPr>
          <p:cNvSpPr txBox="1">
            <a:spLocks/>
          </p:cNvSpPr>
          <p:nvPr/>
        </p:nvSpPr>
        <p:spPr>
          <a:xfrm>
            <a:off x="2433342" y="3106239"/>
            <a:ext cx="5317214" cy="716655"/>
          </a:xfrm>
          <a:prstGeom prst="rect">
            <a:avLst/>
          </a:prstGeom>
        </p:spPr>
        <p:txBody>
          <a:bodyPr lIns="0" tIns="0" rIns="0" bIns="0"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es-ES" sz="2400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Considera que su situación económica se ha visto </a:t>
            </a:r>
            <a:r>
              <a:rPr lang="es-ES" sz="2400" noProof="1">
                <a:solidFill>
                  <a:schemeClr val="accent6">
                    <a:lumMod val="75000"/>
                  </a:schemeClr>
                </a:solidFill>
                <a:latin typeface="Metropolis Light" pitchFamily="2" charset="77"/>
              </a:rPr>
              <a:t>perjudicada</a:t>
            </a:r>
          </a:p>
        </p:txBody>
      </p:sp>
      <p:sp>
        <p:nvSpPr>
          <p:cNvPr id="30" name="Marcador de texto 80">
            <a:extLst>
              <a:ext uri="{FF2B5EF4-FFF2-40B4-BE49-F238E27FC236}">
                <a16:creationId xmlns:a16="http://schemas.microsoft.com/office/drawing/2014/main" xmlns="" id="{CF4F0854-D5FB-4746-AF03-270EFD9831A3}"/>
              </a:ext>
            </a:extLst>
          </p:cNvPr>
          <p:cNvSpPr txBox="1">
            <a:spLocks/>
          </p:cNvSpPr>
          <p:nvPr/>
        </p:nvSpPr>
        <p:spPr>
          <a:xfrm>
            <a:off x="2433342" y="4622826"/>
            <a:ext cx="5317214" cy="272762"/>
          </a:xfrm>
          <a:prstGeom prst="rect">
            <a:avLst/>
          </a:prstGeom>
        </p:spPr>
        <p:txBody>
          <a:bodyPr lIns="0" tIns="0" rIns="0" bIns="0"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es-ES" sz="24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Docentes</a:t>
            </a:r>
          </a:p>
        </p:txBody>
      </p:sp>
      <p:sp>
        <p:nvSpPr>
          <p:cNvPr id="31" name="Marcador de texto 80">
            <a:extLst>
              <a:ext uri="{FF2B5EF4-FFF2-40B4-BE49-F238E27FC236}">
                <a16:creationId xmlns:a16="http://schemas.microsoft.com/office/drawing/2014/main" xmlns="" id="{2F35E594-1F1D-4193-9ED6-DD60AE465EB9}"/>
              </a:ext>
            </a:extLst>
          </p:cNvPr>
          <p:cNvSpPr txBox="1">
            <a:spLocks/>
          </p:cNvSpPr>
          <p:nvPr/>
        </p:nvSpPr>
        <p:spPr>
          <a:xfrm>
            <a:off x="2433342" y="4949376"/>
            <a:ext cx="5317214" cy="716655"/>
          </a:xfrm>
          <a:prstGeom prst="rect">
            <a:avLst/>
          </a:prstGeom>
        </p:spPr>
        <p:txBody>
          <a:bodyPr lIns="0" tIns="0" rIns="0" bIns="0" rtlCol="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○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es-ES" sz="2400" noProof="1">
                <a:solidFill>
                  <a:schemeClr val="tx1">
                    <a:lumMod val="75000"/>
                    <a:lumOff val="25000"/>
                  </a:schemeClr>
                </a:solidFill>
                <a:latin typeface="Metropolis Light" pitchFamily="2" charset="77"/>
              </a:rPr>
              <a:t>Considera que su situación económica se ha visto </a:t>
            </a:r>
            <a:r>
              <a:rPr lang="es-ES" sz="2400" noProof="1">
                <a:solidFill>
                  <a:schemeClr val="accent6">
                    <a:lumMod val="75000"/>
                  </a:schemeClr>
                </a:solidFill>
                <a:latin typeface="Metropolis Light" pitchFamily="2" charset="77"/>
              </a:rPr>
              <a:t>perjudicada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xmlns="" id="{819109A8-D7EE-4527-9928-C4753E23331A}"/>
              </a:ext>
            </a:extLst>
          </p:cNvPr>
          <p:cNvSpPr txBox="1">
            <a:spLocks/>
          </p:cNvSpPr>
          <p:nvPr/>
        </p:nvSpPr>
        <p:spPr>
          <a:xfrm>
            <a:off x="219404" y="955346"/>
            <a:ext cx="2039702" cy="11522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8000" noProof="1">
                <a:latin typeface="Metropolis Light" pitchFamily="2" charset="77"/>
              </a:rPr>
              <a:t>58%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xmlns="" id="{819109A8-D7EE-4527-9928-C4753E23331A}"/>
              </a:ext>
            </a:extLst>
          </p:cNvPr>
          <p:cNvSpPr txBox="1">
            <a:spLocks/>
          </p:cNvSpPr>
          <p:nvPr/>
        </p:nvSpPr>
        <p:spPr>
          <a:xfrm>
            <a:off x="205956" y="2774632"/>
            <a:ext cx="2039702" cy="11522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8000" noProof="1">
                <a:latin typeface="Metropolis Light" pitchFamily="2" charset="77"/>
              </a:rPr>
              <a:t>27%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xmlns="" id="{819109A8-D7EE-4527-9928-C4753E23331A}"/>
              </a:ext>
            </a:extLst>
          </p:cNvPr>
          <p:cNvSpPr txBox="1">
            <a:spLocks/>
          </p:cNvSpPr>
          <p:nvPr/>
        </p:nvSpPr>
        <p:spPr>
          <a:xfrm>
            <a:off x="205956" y="4622826"/>
            <a:ext cx="2039702" cy="11522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8000" noProof="1">
                <a:latin typeface="Metropolis Light" pitchFamily="2" charset="77"/>
              </a:rPr>
              <a:t>25%</a:t>
            </a:r>
          </a:p>
        </p:txBody>
      </p:sp>
      <p:sp>
        <p:nvSpPr>
          <p:cNvPr id="21" name="Marcador de número de diapositiva 2">
            <a:extLst>
              <a:ext uri="{FF2B5EF4-FFF2-40B4-BE49-F238E27FC236}">
                <a16:creationId xmlns:a16="http://schemas.microsoft.com/office/drawing/2014/main" xmlns="" id="{56E21909-D603-CA43-9CDA-A6AE46C116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33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3FE3A20F-EE1F-CD4C-AAE0-7FB4FC00AF4A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Impacto económico de la pandemia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xmlns="" id="{CABC1641-F20C-784E-AFD2-79B859B91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1600" y="787400"/>
            <a:ext cx="32004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4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039AE62D-6AAB-EE44-AC38-3D4F41656098}"/>
              </a:ext>
            </a:extLst>
          </p:cNvPr>
          <p:cNvSpPr/>
          <p:nvPr/>
        </p:nvSpPr>
        <p:spPr>
          <a:xfrm>
            <a:off x="3326621" y="2486111"/>
            <a:ext cx="55783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Metropolis Light" pitchFamily="2" charset="77"/>
              </a:rPr>
              <a:t>Muchos de los profesores y personal deberían ser más empáticos y competentes a la situación de carácter mundial, ya que no todos los alumnos contamos con servicio de internet y equipos electrónicos que nos faciliten el acceso a clases 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85D9ABDA-7D25-45FF-9839-7F7886D956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04888" y="1851568"/>
            <a:ext cx="1165343" cy="231102"/>
          </a:xfrm>
        </p:spPr>
        <p:txBody>
          <a:bodyPr rtlCol="0" anchor="ctr"/>
          <a:lstStyle/>
          <a:p>
            <a:pPr rtl="0"/>
            <a:r>
              <a:rPr lang="es-ES" b="1" dirty="0">
                <a:latin typeface="Metropolis" pitchFamily="2" charset="77"/>
              </a:rPr>
              <a:t>Docente</a:t>
            </a:r>
            <a:endParaRPr lang="es-ES" b="1" dirty="0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xmlns="" id="{624EE17F-6BE6-435B-8402-7E942E31D95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504889" y="3933213"/>
            <a:ext cx="1165343" cy="231102"/>
          </a:xfrm>
        </p:spPr>
        <p:txBody>
          <a:bodyPr rtlCol="0" anchor="ctr"/>
          <a:lstStyle/>
          <a:p>
            <a:pPr rtl="0"/>
            <a:r>
              <a:rPr lang="es-ES" b="1" dirty="0">
                <a:latin typeface="Metropolis" pitchFamily="2" charset="77"/>
              </a:rPr>
              <a:t>Estudiante</a:t>
            </a:r>
            <a:endParaRPr lang="es-ES" b="1" dirty="0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xmlns="" id="{76D004CC-05F4-4982-AE6B-C6E5D8E1CF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504889" y="5665114"/>
            <a:ext cx="1165342" cy="231102"/>
          </a:xfrm>
        </p:spPr>
        <p:txBody>
          <a:bodyPr rtlCol="0" anchor="ctr"/>
          <a:lstStyle/>
          <a:p>
            <a:pPr rtl="0"/>
            <a:r>
              <a:rPr lang="es-ES" b="1" dirty="0">
                <a:latin typeface="Metropolis" pitchFamily="2" charset="77"/>
              </a:rPr>
              <a:t>Administrativo</a:t>
            </a:r>
            <a:endParaRPr lang="es-ES" b="1" dirty="0">
              <a:solidFill>
                <a:schemeClr val="tx1">
                  <a:lumMod val="75000"/>
                  <a:lumOff val="25000"/>
                </a:schemeClr>
              </a:solidFill>
              <a:latin typeface="Metropolis" pitchFamily="2" charset="77"/>
            </a:endParaRPr>
          </a:p>
        </p:txBody>
      </p:sp>
      <p:sp>
        <p:nvSpPr>
          <p:cNvPr id="25" name="Marcador de número de diapositiva 2">
            <a:extLst>
              <a:ext uri="{FF2B5EF4-FFF2-40B4-BE49-F238E27FC236}">
                <a16:creationId xmlns:a16="http://schemas.microsoft.com/office/drawing/2014/main" xmlns="" id="{42A79706-C0F1-9B47-8420-09C588CF5A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34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001E6F1C-BA80-F644-80DF-F04D1B045CD1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Comentarios y sugerencias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1B40DEF-2EF1-A74A-A29C-3D8DCD91CA1E}"/>
              </a:ext>
            </a:extLst>
          </p:cNvPr>
          <p:cNvSpPr/>
          <p:nvPr/>
        </p:nvSpPr>
        <p:spPr>
          <a:xfrm>
            <a:off x="3326621" y="1221724"/>
            <a:ext cx="5578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Metropolis Light" pitchFamily="2" charset="77"/>
              </a:rPr>
              <a:t>Las clases podrían tener mejor Calidad, pero ni alumnos ni maestros están capacitados para ello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D84498FB-D88F-4546-B8AB-4490E1A58ADB}"/>
              </a:ext>
            </a:extLst>
          </p:cNvPr>
          <p:cNvSpPr/>
          <p:nvPr/>
        </p:nvSpPr>
        <p:spPr>
          <a:xfrm>
            <a:off x="3326621" y="4581496"/>
            <a:ext cx="5578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Metropolis Light" pitchFamily="2" charset="77"/>
              </a:rPr>
              <a:t>No se puede especular sobre el éxito o fracaso de las medidas si no se han implementado de manera generalizada en la comunidad universitaria 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Metropolis Ligh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75C2A3B-0A34-1B4A-B3A2-2AD465B9CB42}"/>
              </a:ext>
            </a:extLst>
          </p:cNvPr>
          <p:cNvSpPr txBox="1"/>
          <p:nvPr/>
        </p:nvSpPr>
        <p:spPr>
          <a:xfrm>
            <a:off x="2695387" y="1013453"/>
            <a:ext cx="8082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8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“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54A1A730-2865-324C-819D-5F0488BF6CA6}"/>
              </a:ext>
            </a:extLst>
          </p:cNvPr>
          <p:cNvSpPr/>
          <p:nvPr/>
        </p:nvSpPr>
        <p:spPr>
          <a:xfrm>
            <a:off x="8670231" y="1007108"/>
            <a:ext cx="8659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”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6FB8408D-60AA-CF49-8406-88ACEB1E0882}"/>
              </a:ext>
            </a:extLst>
          </p:cNvPr>
          <p:cNvSpPr txBox="1"/>
          <p:nvPr/>
        </p:nvSpPr>
        <p:spPr>
          <a:xfrm>
            <a:off x="2695387" y="2268512"/>
            <a:ext cx="8082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8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“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458FB9DC-B28D-8548-BCE7-FD54CD9BC8EE}"/>
              </a:ext>
            </a:extLst>
          </p:cNvPr>
          <p:cNvSpPr/>
          <p:nvPr/>
        </p:nvSpPr>
        <p:spPr>
          <a:xfrm>
            <a:off x="8670231" y="3104849"/>
            <a:ext cx="8659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”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6DC4FD0C-440B-A149-A2CE-91BE2B6F8D94}"/>
              </a:ext>
            </a:extLst>
          </p:cNvPr>
          <p:cNvSpPr txBox="1"/>
          <p:nvPr/>
        </p:nvSpPr>
        <p:spPr>
          <a:xfrm>
            <a:off x="2695387" y="4336370"/>
            <a:ext cx="8082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8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“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F1E35049-7F12-A742-B695-0C8A8C580172}"/>
              </a:ext>
            </a:extLst>
          </p:cNvPr>
          <p:cNvSpPr/>
          <p:nvPr/>
        </p:nvSpPr>
        <p:spPr>
          <a:xfrm>
            <a:off x="8670231" y="4854972"/>
            <a:ext cx="8659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149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14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A96AA788-5F14-43DB-B035-1BC6DA1509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3338057"/>
            <a:ext cx="2354261" cy="857737"/>
          </a:xfrm>
        </p:spPr>
        <p:txBody>
          <a:bodyPr rtlCol="0"/>
          <a:lstStyle/>
          <a:p>
            <a:r>
              <a:rPr lang="es-ES" b="1" dirty="0">
                <a:latin typeface="Metropolis" pitchFamily="2" charset="77"/>
              </a:rPr>
              <a:t>Medidas de Prevención de Contagio (MPC)</a:t>
            </a:r>
          </a:p>
          <a:p>
            <a:pPr rtl="0"/>
            <a:endParaRPr lang="es-ES" b="1" dirty="0">
              <a:latin typeface="Metropolis" pitchFamily="2" charset="77"/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CE675343-79F8-46AA-B56E-932984AB75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7130" y="4458258"/>
            <a:ext cx="1980000" cy="218499"/>
          </a:xfrm>
        </p:spPr>
        <p:txBody>
          <a:bodyPr rtlCol="0"/>
          <a:lstStyle/>
          <a:p>
            <a:pPr rtl="0"/>
            <a:r>
              <a:rPr lang="es-ES" dirty="0">
                <a:latin typeface="Metropolis Light" pitchFamily="2" charset="77"/>
              </a:rPr>
              <a:t>Diagnóstico Sanitario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1806F98B-6BF9-4D0F-B7E7-561F064602F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459435" y="3338058"/>
            <a:ext cx="2354261" cy="579784"/>
          </a:xfrm>
        </p:spPr>
        <p:txBody>
          <a:bodyPr rtlCol="0"/>
          <a:lstStyle/>
          <a:p>
            <a:pPr rtl="0"/>
            <a:r>
              <a:rPr lang="es-ES" b="1" dirty="0">
                <a:latin typeface="Metropolis" pitchFamily="2" charset="77"/>
              </a:rPr>
              <a:t>Impacto en los hábitos de vida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2F0A8A16-8E92-40C1-913D-8CB3B9C1DDA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918870" y="3338057"/>
            <a:ext cx="2354260" cy="579777"/>
          </a:xfrm>
        </p:spPr>
        <p:txBody>
          <a:bodyPr rtlCol="0"/>
          <a:lstStyle/>
          <a:p>
            <a:pPr rtl="0"/>
            <a:r>
              <a:rPr lang="es-ES" b="1" dirty="0">
                <a:latin typeface="Metropolis" pitchFamily="2" charset="77"/>
              </a:rPr>
              <a:t>Impacto en la salud mental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xmlns="" id="{3BF93F76-B979-4659-9F60-ADD378371A4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78304" y="3338057"/>
            <a:ext cx="2354260" cy="579763"/>
          </a:xfrm>
        </p:spPr>
        <p:txBody>
          <a:bodyPr rtlCol="0"/>
          <a:lstStyle/>
          <a:p>
            <a:pPr rtl="0"/>
            <a:r>
              <a:rPr lang="es-ES" b="1" dirty="0">
                <a:latin typeface="Metropolis" pitchFamily="2" charset="77"/>
              </a:rPr>
              <a:t>Impacto en la salud emocional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xmlns="" id="{B42EB40D-8479-42AF-A4AE-92D6BE6908B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837738" y="3338057"/>
            <a:ext cx="2354260" cy="579747"/>
          </a:xfrm>
        </p:spPr>
        <p:txBody>
          <a:bodyPr rtlCol="0"/>
          <a:lstStyle/>
          <a:p>
            <a:pPr rtl="0"/>
            <a:r>
              <a:rPr lang="es-ES" b="1" dirty="0">
                <a:latin typeface="Metropolis" pitchFamily="2" charset="77"/>
              </a:rPr>
              <a:t>Información adicional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xmlns="" id="{D11578AB-8F47-4648-B827-D4367249BDB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024868" y="4466509"/>
            <a:ext cx="1980000" cy="421190"/>
          </a:xfrm>
        </p:spPr>
        <p:txBody>
          <a:bodyPr rtlCol="0"/>
          <a:lstStyle/>
          <a:p>
            <a:pPr rtl="0"/>
            <a:r>
              <a:rPr lang="es-ES" dirty="0">
                <a:latin typeface="Metropolis Light" pitchFamily="2" charset="77"/>
              </a:rPr>
              <a:t>Anexo cuantitativo y cualitativo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8D8CE45A-00CE-274D-A798-D8EB0E72C07A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Dimensiones del diagnóstico sanitario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FBDDB8CC-5673-E449-B5D1-33CA20A70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901"/>
            <a:ext cx="2354261" cy="659193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D0A5CC5F-BBEE-9744-8573-ED7A73E85E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35" y="2201630"/>
            <a:ext cx="2354261" cy="659193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56B0648B-2002-454C-A1AB-DE4105E7D1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70" y="2197902"/>
            <a:ext cx="2354261" cy="659193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0580CEFA-8DDC-A344-AF60-B4F6C2E87E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05" y="2201630"/>
            <a:ext cx="2354261" cy="659193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xmlns="" id="{FA9DB234-3E1B-5D40-AD4A-2BAB56984B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39" y="2201630"/>
            <a:ext cx="2354261" cy="659193"/>
          </a:xfrm>
          <a:prstGeom prst="rect">
            <a:avLst/>
          </a:prstGeom>
        </p:spPr>
      </p:pic>
      <p:cxnSp>
        <p:nvCxnSpPr>
          <p:cNvPr id="42" name="Conector recto 41" title="Línea divisoria">
            <a:extLst>
              <a:ext uri="{FF2B5EF4-FFF2-40B4-BE49-F238E27FC236}">
                <a16:creationId xmlns:a16="http://schemas.microsoft.com/office/drawing/2014/main" xmlns="" id="{0700CBC4-0D03-6949-9766-B694EEC4EC48}"/>
              </a:ext>
            </a:extLst>
          </p:cNvPr>
          <p:cNvCxnSpPr>
            <a:cxnSpLocks/>
          </p:cNvCxnSpPr>
          <p:nvPr/>
        </p:nvCxnSpPr>
        <p:spPr bwMode="ltGray">
          <a:xfrm>
            <a:off x="0" y="4317712"/>
            <a:ext cx="2354261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 title="Línea divisoria">
            <a:extLst>
              <a:ext uri="{FF2B5EF4-FFF2-40B4-BE49-F238E27FC236}">
                <a16:creationId xmlns:a16="http://schemas.microsoft.com/office/drawing/2014/main" xmlns="" id="{0B261955-2582-EF4F-9C3E-B5AACCD6F989}"/>
              </a:ext>
            </a:extLst>
          </p:cNvPr>
          <p:cNvCxnSpPr>
            <a:cxnSpLocks/>
          </p:cNvCxnSpPr>
          <p:nvPr/>
        </p:nvCxnSpPr>
        <p:spPr bwMode="ltGray">
          <a:xfrm>
            <a:off x="2459435" y="4317712"/>
            <a:ext cx="2354261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 title="Línea divisoria">
            <a:extLst>
              <a:ext uri="{FF2B5EF4-FFF2-40B4-BE49-F238E27FC236}">
                <a16:creationId xmlns:a16="http://schemas.microsoft.com/office/drawing/2014/main" xmlns="" id="{E285A686-171B-3240-A027-8DBDD7979403}"/>
              </a:ext>
            </a:extLst>
          </p:cNvPr>
          <p:cNvCxnSpPr>
            <a:cxnSpLocks/>
          </p:cNvCxnSpPr>
          <p:nvPr/>
        </p:nvCxnSpPr>
        <p:spPr bwMode="ltGray">
          <a:xfrm>
            <a:off x="4918870" y="4317712"/>
            <a:ext cx="2354261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 title="Línea divisoria">
            <a:extLst>
              <a:ext uri="{FF2B5EF4-FFF2-40B4-BE49-F238E27FC236}">
                <a16:creationId xmlns:a16="http://schemas.microsoft.com/office/drawing/2014/main" xmlns="" id="{7AD63A85-9224-594A-B557-481626A1E2C2}"/>
              </a:ext>
            </a:extLst>
          </p:cNvPr>
          <p:cNvCxnSpPr>
            <a:cxnSpLocks/>
          </p:cNvCxnSpPr>
          <p:nvPr/>
        </p:nvCxnSpPr>
        <p:spPr bwMode="ltGray">
          <a:xfrm>
            <a:off x="7378305" y="4317712"/>
            <a:ext cx="2354261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 title="Línea divisoria">
            <a:extLst>
              <a:ext uri="{FF2B5EF4-FFF2-40B4-BE49-F238E27FC236}">
                <a16:creationId xmlns:a16="http://schemas.microsoft.com/office/drawing/2014/main" xmlns="" id="{1D7EF7C8-323C-AD46-AA0C-BC9F47ED65E8}"/>
              </a:ext>
            </a:extLst>
          </p:cNvPr>
          <p:cNvCxnSpPr>
            <a:cxnSpLocks/>
          </p:cNvCxnSpPr>
          <p:nvPr/>
        </p:nvCxnSpPr>
        <p:spPr bwMode="ltGray">
          <a:xfrm>
            <a:off x="9837739" y="4317712"/>
            <a:ext cx="2354261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Marcador de texto 5">
            <a:extLst>
              <a:ext uri="{FF2B5EF4-FFF2-40B4-BE49-F238E27FC236}">
                <a16:creationId xmlns:a16="http://schemas.microsoft.com/office/drawing/2014/main" xmlns="" id="{4C44ACCD-14F5-844A-8B73-AE3388E6E63A}"/>
              </a:ext>
            </a:extLst>
          </p:cNvPr>
          <p:cNvSpPr txBox="1">
            <a:spLocks/>
          </p:cNvSpPr>
          <p:nvPr/>
        </p:nvSpPr>
        <p:spPr>
          <a:xfrm>
            <a:off x="2646565" y="4458258"/>
            <a:ext cx="1980000" cy="2184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latin typeface="Metropolis Light" pitchFamily="2" charset="77"/>
              </a:rPr>
              <a:t>Diagnóstico Sanitario</a:t>
            </a:r>
            <a:endParaRPr lang="es-ES" dirty="0">
              <a:latin typeface="Metropolis Light" pitchFamily="2" charset="77"/>
            </a:endParaRPr>
          </a:p>
        </p:txBody>
      </p:sp>
      <p:sp>
        <p:nvSpPr>
          <p:cNvPr id="57" name="Marcador de texto 5">
            <a:extLst>
              <a:ext uri="{FF2B5EF4-FFF2-40B4-BE49-F238E27FC236}">
                <a16:creationId xmlns:a16="http://schemas.microsoft.com/office/drawing/2014/main" xmlns="" id="{C59BD8B5-F918-DC44-947B-F348461897F4}"/>
              </a:ext>
            </a:extLst>
          </p:cNvPr>
          <p:cNvSpPr txBox="1">
            <a:spLocks/>
          </p:cNvSpPr>
          <p:nvPr/>
        </p:nvSpPr>
        <p:spPr>
          <a:xfrm>
            <a:off x="5106000" y="4458258"/>
            <a:ext cx="1980000" cy="2184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latin typeface="Metropolis Light" pitchFamily="2" charset="77"/>
              </a:rPr>
              <a:t>Diagnóstico Sanitario</a:t>
            </a:r>
            <a:endParaRPr lang="es-ES" dirty="0">
              <a:latin typeface="Metropolis Light" pitchFamily="2" charset="77"/>
            </a:endParaRPr>
          </a:p>
        </p:txBody>
      </p:sp>
      <p:sp>
        <p:nvSpPr>
          <p:cNvPr id="58" name="Marcador de texto 5">
            <a:extLst>
              <a:ext uri="{FF2B5EF4-FFF2-40B4-BE49-F238E27FC236}">
                <a16:creationId xmlns:a16="http://schemas.microsoft.com/office/drawing/2014/main" xmlns="" id="{F3CCA946-1884-F24A-BB54-0572FF7619A4}"/>
              </a:ext>
            </a:extLst>
          </p:cNvPr>
          <p:cNvSpPr txBox="1">
            <a:spLocks/>
          </p:cNvSpPr>
          <p:nvPr/>
        </p:nvSpPr>
        <p:spPr>
          <a:xfrm>
            <a:off x="7565435" y="4458258"/>
            <a:ext cx="1980000" cy="2184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latin typeface="Metropolis Light" pitchFamily="2" charset="77"/>
              </a:rPr>
              <a:t>Diagnóstico Sanitario</a:t>
            </a:r>
            <a:endParaRPr lang="es-ES" dirty="0">
              <a:latin typeface="Metropolis Light" pitchFamily="2" charset="77"/>
            </a:endParaRPr>
          </a:p>
        </p:txBody>
      </p:sp>
      <p:sp>
        <p:nvSpPr>
          <p:cNvPr id="59" name="Marcador de número de diapositiva 2">
            <a:extLst>
              <a:ext uri="{FF2B5EF4-FFF2-40B4-BE49-F238E27FC236}">
                <a16:creationId xmlns:a16="http://schemas.microsoft.com/office/drawing/2014/main" xmlns="" id="{6A61C84E-6325-4242-97F7-A12F835462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4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446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 de texto 18">
            <a:extLst>
              <a:ext uri="{FF2B5EF4-FFF2-40B4-BE49-F238E27FC236}">
                <a16:creationId xmlns:a16="http://schemas.microsoft.com/office/drawing/2014/main" xmlns="" id="{683ED94B-9634-4642-BDE5-02E2429E3F9D}"/>
              </a:ext>
            </a:extLst>
          </p:cNvPr>
          <p:cNvSpPr txBox="1"/>
          <p:nvPr/>
        </p:nvSpPr>
        <p:spPr bwMode="gray">
          <a:xfrm>
            <a:off x="145358" y="4404168"/>
            <a:ext cx="12046641" cy="707886"/>
          </a:xfrm>
          <a:prstGeom prst="rect">
            <a:avLst/>
          </a:prstGeom>
          <a:noFill/>
        </p:spPr>
        <p:txBody>
          <a:bodyPr wrap="square" lIns="108000" tIns="72000" rIns="108000" bIns="72000" rtlCol="0" anchor="ctr" anchorCtr="0">
            <a:noAutofit/>
          </a:bodyPr>
          <a:lstStyle/>
          <a:p>
            <a:pPr rtl="0"/>
            <a:r>
              <a:rPr lang="es-ES" sz="4000" noProof="1">
                <a:solidFill>
                  <a:schemeClr val="accent4">
                    <a:lumMod val="75000"/>
                  </a:schemeClr>
                </a:solidFill>
                <a:latin typeface="Metropolis Thin" pitchFamily="2" charset="77"/>
              </a:rPr>
              <a:t>Diagnóstico sanitario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xmlns="" id="{F29D2C6B-24BD-E547-B14E-DE181B3D58B1}"/>
              </a:ext>
            </a:extLst>
          </p:cNvPr>
          <p:cNvSpPr txBox="1">
            <a:spLocks/>
          </p:cNvSpPr>
          <p:nvPr/>
        </p:nvSpPr>
        <p:spPr bwMode="gray">
          <a:xfrm>
            <a:off x="145358" y="5273457"/>
            <a:ext cx="12046641" cy="646331"/>
          </a:xfrm>
          <a:prstGeom prst="rect">
            <a:avLst/>
          </a:prstGeom>
        </p:spPr>
        <p:txBody>
          <a:bodyPr vert="horz" lIns="108000" tIns="108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3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Medidas de Prevención de Contagio (MPC)</a:t>
            </a:r>
          </a:p>
        </p:txBody>
      </p:sp>
      <p:cxnSp>
        <p:nvCxnSpPr>
          <p:cNvPr id="11" name="Conector recto 10" title="Línea divisoria">
            <a:extLst>
              <a:ext uri="{FF2B5EF4-FFF2-40B4-BE49-F238E27FC236}">
                <a16:creationId xmlns:a16="http://schemas.microsoft.com/office/drawing/2014/main" xmlns="" id="{6B0811A3-71DD-0341-9397-A3C30EF7FB50}"/>
              </a:ext>
            </a:extLst>
          </p:cNvPr>
          <p:cNvCxnSpPr>
            <a:cxnSpLocks/>
          </p:cNvCxnSpPr>
          <p:nvPr/>
        </p:nvCxnSpPr>
        <p:spPr bwMode="ltGray">
          <a:xfrm>
            <a:off x="271911" y="5213739"/>
            <a:ext cx="9586073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31A7C89-9E08-6E4B-B405-50AC1BCAC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87868"/>
            <a:ext cx="12192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4907" y="1385114"/>
            <a:ext cx="3791408" cy="360000"/>
          </a:xfrm>
        </p:spPr>
        <p:txBody>
          <a:bodyPr rtlCol="0" anchor="ctr"/>
          <a:lstStyle/>
          <a:p>
            <a:pPr algn="l"/>
            <a:r>
              <a:rPr lang="es-MX" sz="1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MPC que realiza con mayor frecuencia</a:t>
            </a:r>
            <a:endParaRPr lang="es-ES" sz="1400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cxnSp>
        <p:nvCxnSpPr>
          <p:cNvPr id="18" name="Conector recto 17" title="Línea divisoria">
            <a:extLst>
              <a:ext uri="{FF2B5EF4-FFF2-40B4-BE49-F238E27FC236}">
                <a16:creationId xmlns:a16="http://schemas.microsoft.com/office/drawing/2014/main" xmlns="" id="{45C26E9A-3991-49A2-8D63-94C577E8A0AC}"/>
              </a:ext>
            </a:extLst>
          </p:cNvPr>
          <p:cNvCxnSpPr>
            <a:cxnSpLocks/>
          </p:cNvCxnSpPr>
          <p:nvPr/>
        </p:nvCxnSpPr>
        <p:spPr>
          <a:xfrm flipV="1">
            <a:off x="244907" y="1729315"/>
            <a:ext cx="4710290" cy="13096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698" y="1878337"/>
            <a:ext cx="4688120" cy="505632"/>
          </a:xfrm>
        </p:spPr>
        <p:txBody>
          <a:bodyPr wrap="square" lIns="36000" tIns="36000" rIns="36000" bIns="36000" rtlCol="0" anchor="ctr"/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s-MX" b="1" dirty="0">
                <a:latin typeface="Metropolis" pitchFamily="2" charset="77"/>
              </a:rPr>
              <a:t>Medidas de higiene respiratoria ( uso de cubrebocas cubrirse con el codo al toser y/o estornudar)</a:t>
            </a:r>
            <a:r>
              <a:rPr lang="es-ES" b="1" dirty="0">
                <a:solidFill>
                  <a:srgbClr val="92D050"/>
                </a:solidFill>
                <a:latin typeface="Metropolis" pitchFamily="2" charset="77"/>
              </a:rPr>
              <a:t> </a:t>
            </a:r>
          </a:p>
        </p:txBody>
      </p:sp>
      <p:cxnSp>
        <p:nvCxnSpPr>
          <p:cNvPr id="20" name="Conector recto 19" title="Línea divisoria">
            <a:extLst>
              <a:ext uri="{FF2B5EF4-FFF2-40B4-BE49-F238E27FC236}">
                <a16:creationId xmlns:a16="http://schemas.microsoft.com/office/drawing/2014/main" xmlns="" id="{59D2C94E-1924-4389-B84A-2828D610B220}"/>
              </a:ext>
            </a:extLst>
          </p:cNvPr>
          <p:cNvCxnSpPr>
            <a:cxnSpLocks/>
          </p:cNvCxnSpPr>
          <p:nvPr/>
        </p:nvCxnSpPr>
        <p:spPr>
          <a:xfrm>
            <a:off x="5129242" y="1729315"/>
            <a:ext cx="2087741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9112" y="1859046"/>
            <a:ext cx="1548000" cy="528696"/>
          </a:xfrm>
        </p:spPr>
        <p:txBody>
          <a:bodyPr rtlCol="0" anchor="ctr"/>
          <a:lstStyle/>
          <a:p>
            <a:r>
              <a:rPr lang="es-ES" sz="32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97%</a:t>
            </a:r>
          </a:p>
        </p:txBody>
      </p:sp>
      <p:sp>
        <p:nvSpPr>
          <p:cNvPr id="33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9053" y="2587531"/>
            <a:ext cx="4688120" cy="505632"/>
          </a:xfrm>
        </p:spPr>
        <p:txBody>
          <a:bodyPr wrap="square" lIns="36000" tIns="36000" rIns="36000" bIns="36000" rtlCol="0" anchor="ctr"/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s-MX" b="1" dirty="0">
                <a:latin typeface="Metropolis" pitchFamily="2" charset="77"/>
              </a:rPr>
              <a:t>Mantener el distanciamiento social a 1.5 mts. (sana distancia)</a:t>
            </a:r>
            <a:endParaRPr lang="es-ES" b="1" dirty="0">
              <a:latin typeface="Metropolis" pitchFamily="2" charset="77"/>
            </a:endParaRPr>
          </a:p>
        </p:txBody>
      </p:sp>
      <p:sp>
        <p:nvSpPr>
          <p:cNvPr id="44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5467" y="2567486"/>
            <a:ext cx="1548000" cy="528696"/>
          </a:xfrm>
        </p:spPr>
        <p:txBody>
          <a:bodyPr rtlCol="0" anchor="ctr"/>
          <a:lstStyle/>
          <a:p>
            <a:r>
              <a:rPr lang="es-ES" sz="32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95%</a:t>
            </a:r>
          </a:p>
        </p:txBody>
      </p:sp>
      <p:sp>
        <p:nvSpPr>
          <p:cNvPr id="45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9053" y="4005919"/>
            <a:ext cx="4688120" cy="505632"/>
          </a:xfrm>
        </p:spPr>
        <p:txBody>
          <a:bodyPr wrap="square" lIns="36000" tIns="36000" rIns="36000" bIns="36000" rtlCol="0" anchor="ctr"/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s-MX" b="1" dirty="0">
                <a:latin typeface="Metropolis" pitchFamily="2" charset="77"/>
              </a:rPr>
              <a:t>Práctico un resguardo corresponsable y limito mi movilidad fuera del hogar únicamente a lo necesario</a:t>
            </a:r>
            <a:endParaRPr lang="es-ES" b="1" dirty="0">
              <a:latin typeface="Metropolis" pitchFamily="2" charset="77"/>
            </a:endParaRPr>
          </a:p>
        </p:txBody>
      </p:sp>
      <p:sp>
        <p:nvSpPr>
          <p:cNvPr id="46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7080" y="3984366"/>
            <a:ext cx="1548000" cy="528696"/>
          </a:xfrm>
        </p:spPr>
        <p:txBody>
          <a:bodyPr rtlCol="0" anchor="ctr"/>
          <a:lstStyle/>
          <a:p>
            <a:r>
              <a:rPr lang="es-ES" sz="32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89%</a:t>
            </a:r>
          </a:p>
        </p:txBody>
      </p:sp>
      <p:sp>
        <p:nvSpPr>
          <p:cNvPr id="50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9053" y="4715113"/>
            <a:ext cx="4688120" cy="505632"/>
          </a:xfrm>
        </p:spPr>
        <p:txBody>
          <a:bodyPr wrap="square" lIns="36000" tIns="36000" rIns="36000" bIns="36000" rtlCol="0" anchor="ctr"/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s-MX" b="1" dirty="0">
                <a:latin typeface="Metropolis" pitchFamily="2" charset="77"/>
              </a:rPr>
              <a:t>Mantener el distanciamiento social (sana distancia)</a:t>
            </a:r>
            <a:r>
              <a:rPr lang="es-ES" b="1" dirty="0">
                <a:latin typeface="Metropolis" pitchFamily="2" charset="77"/>
              </a:rPr>
              <a:t> </a:t>
            </a:r>
            <a:r>
              <a:rPr lang="es-MX" b="1" dirty="0">
                <a:latin typeface="Metropolis" pitchFamily="2" charset="77"/>
              </a:rPr>
              <a:t> a 1.5 mts. </a:t>
            </a:r>
            <a:endParaRPr lang="es-ES" b="1" dirty="0">
              <a:latin typeface="Metropolis" pitchFamily="2" charset="77"/>
            </a:endParaRPr>
          </a:p>
        </p:txBody>
      </p:sp>
      <p:sp>
        <p:nvSpPr>
          <p:cNvPr id="51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7080" y="4692806"/>
            <a:ext cx="1548000" cy="528696"/>
          </a:xfrm>
        </p:spPr>
        <p:txBody>
          <a:bodyPr rtlCol="0" anchor="ctr"/>
          <a:lstStyle/>
          <a:p>
            <a:r>
              <a:rPr lang="es-ES" sz="32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86%</a:t>
            </a:r>
          </a:p>
        </p:txBody>
      </p:sp>
      <p:sp>
        <p:nvSpPr>
          <p:cNvPr id="52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9053" y="3296725"/>
            <a:ext cx="4688120" cy="505632"/>
          </a:xfrm>
        </p:spPr>
        <p:txBody>
          <a:bodyPr wrap="square" lIns="36000" tIns="36000" rIns="36000" bIns="36000" rtlCol="0" anchor="ctr"/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s-MX" b="1" dirty="0">
                <a:latin typeface="Metropolis" pitchFamily="2" charset="77"/>
              </a:rPr>
              <a:t>Limpieza y desinfección de superficies en el hogar</a:t>
            </a:r>
            <a:endParaRPr lang="es-ES" b="1" dirty="0">
              <a:latin typeface="Metropolis" pitchFamily="2" charset="77"/>
            </a:endParaRPr>
          </a:p>
        </p:txBody>
      </p:sp>
      <p:sp>
        <p:nvSpPr>
          <p:cNvPr id="53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9112" y="3275926"/>
            <a:ext cx="1548000" cy="528696"/>
          </a:xfrm>
        </p:spPr>
        <p:txBody>
          <a:bodyPr rtlCol="0" anchor="ctr"/>
          <a:lstStyle/>
          <a:p>
            <a:r>
              <a:rPr lang="es-ES" sz="32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90%</a:t>
            </a:r>
          </a:p>
        </p:txBody>
      </p:sp>
      <p:sp>
        <p:nvSpPr>
          <p:cNvPr id="58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9053" y="5424308"/>
            <a:ext cx="4688120" cy="505632"/>
          </a:xfrm>
        </p:spPr>
        <p:txBody>
          <a:bodyPr wrap="square" lIns="36000" tIns="36000" rIns="36000" bIns="36000" rtlCol="0" anchor="ctr"/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s-MX" b="1" dirty="0">
                <a:latin typeface="Metropolis" pitchFamily="2" charset="77"/>
              </a:rPr>
              <a:t>Limpieza y desinfección de superficies en el hogar y de productos que vienen del exterior</a:t>
            </a:r>
            <a:endParaRPr lang="es-ES" b="1" dirty="0">
              <a:latin typeface="Metropolis" pitchFamily="2" charset="77"/>
            </a:endParaRPr>
          </a:p>
        </p:txBody>
      </p:sp>
      <p:sp>
        <p:nvSpPr>
          <p:cNvPr id="59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5104" y="5401244"/>
            <a:ext cx="1548000" cy="528696"/>
          </a:xfrm>
        </p:spPr>
        <p:txBody>
          <a:bodyPr rtlCol="0" anchor="ctr"/>
          <a:lstStyle/>
          <a:p>
            <a:r>
              <a:rPr lang="es-ES" sz="32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85%</a:t>
            </a:r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cxnSp>
        <p:nvCxnSpPr>
          <p:cNvPr id="60" name="Conector recto 59" title="Línea divisoria">
            <a:extLst>
              <a:ext uri="{FF2B5EF4-FFF2-40B4-BE49-F238E27FC236}">
                <a16:creationId xmlns:a16="http://schemas.microsoft.com/office/drawing/2014/main" xmlns="" id="{45C26E9A-3991-49A2-8D63-94C577E8A0AC}"/>
              </a:ext>
            </a:extLst>
          </p:cNvPr>
          <p:cNvCxnSpPr>
            <a:cxnSpLocks/>
          </p:cNvCxnSpPr>
          <p:nvPr/>
        </p:nvCxnSpPr>
        <p:spPr>
          <a:xfrm flipV="1">
            <a:off x="244907" y="6022911"/>
            <a:ext cx="4685911" cy="16186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Marcador de texto 5">
            <a:extLst>
              <a:ext uri="{FF2B5EF4-FFF2-40B4-BE49-F238E27FC236}">
                <a16:creationId xmlns:a16="http://schemas.microsoft.com/office/drawing/2014/main" xmlns="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5248" y="1351938"/>
            <a:ext cx="2138469" cy="360000"/>
          </a:xfrm>
        </p:spPr>
        <p:txBody>
          <a:bodyPr rtlCol="0" anchor="ctr"/>
          <a:lstStyle/>
          <a:p>
            <a:pPr algn="l"/>
            <a:r>
              <a:rPr lang="es-MX" sz="1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Siempre/Regularmente</a:t>
            </a:r>
            <a:endParaRPr lang="es-ES" sz="1400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sp>
        <p:nvSpPr>
          <p:cNvPr id="56" name="Título 4">
            <a:extLst>
              <a:ext uri="{FF2B5EF4-FFF2-40B4-BE49-F238E27FC236}">
                <a16:creationId xmlns:a16="http://schemas.microsoft.com/office/drawing/2014/main" xmlns="" id="{4F218344-56B2-4D7E-A91A-A9A083F4AB5D}"/>
              </a:ext>
            </a:extLst>
          </p:cNvPr>
          <p:cNvSpPr txBox="1">
            <a:spLocks/>
          </p:cNvSpPr>
          <p:nvPr/>
        </p:nvSpPr>
        <p:spPr>
          <a:xfrm>
            <a:off x="244907" y="906585"/>
            <a:ext cx="6274719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600" kern="1200" spc="-15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Hábitos de disciplina estricta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24F1B084-E66F-C146-B8EA-C54BD47E27C7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Medidas de Prevención de Contagio (MPC)</a:t>
            </a:r>
          </a:p>
        </p:txBody>
      </p:sp>
      <p:sp>
        <p:nvSpPr>
          <p:cNvPr id="29" name="Marcador de número de diapositiva 2">
            <a:extLst>
              <a:ext uri="{FF2B5EF4-FFF2-40B4-BE49-F238E27FC236}">
                <a16:creationId xmlns:a16="http://schemas.microsoft.com/office/drawing/2014/main" xmlns="" id="{CD07CFE6-3935-FC41-A246-DAAAA7130F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6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cxnSp>
        <p:nvCxnSpPr>
          <p:cNvPr id="38" name="Conector recto 37" title="Línea divisoria">
            <a:extLst>
              <a:ext uri="{FF2B5EF4-FFF2-40B4-BE49-F238E27FC236}">
                <a16:creationId xmlns:a16="http://schemas.microsoft.com/office/drawing/2014/main" xmlns="" id="{CAC20ADE-6FCC-E84D-B6AE-95DCB6C4E233}"/>
              </a:ext>
            </a:extLst>
          </p:cNvPr>
          <p:cNvCxnSpPr>
            <a:cxnSpLocks/>
          </p:cNvCxnSpPr>
          <p:nvPr/>
        </p:nvCxnSpPr>
        <p:spPr>
          <a:xfrm>
            <a:off x="5129242" y="6020308"/>
            <a:ext cx="2087741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00D7F376-6D1D-984C-BFA5-AC4AE6FDF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787400"/>
            <a:ext cx="32004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3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698" y="1881463"/>
            <a:ext cx="4685911" cy="505632"/>
          </a:xfrm>
        </p:spPr>
        <p:txBody>
          <a:bodyPr lIns="36000" tIns="36000" rIns="36000" bIns="36000" rtlCol="0" anchor="ctr"/>
          <a:lstStyle/>
          <a:p>
            <a:pPr algn="l"/>
            <a:r>
              <a:rPr lang="es-MX" b="1" dirty="0">
                <a:latin typeface="Metropolis" pitchFamily="2" charset="77"/>
              </a:rPr>
              <a:t>Apoyar a sectores vulnerables y grupos de riesgo en mi familia a realizar actividades fuera del hogar</a:t>
            </a:r>
            <a:endParaRPr lang="es-ES" b="1" dirty="0">
              <a:latin typeface="Metropolis" pitchFamily="2" charset="77"/>
            </a:endParaRPr>
          </a:p>
        </p:txBody>
      </p:sp>
      <p:sp>
        <p:nvSpPr>
          <p:cNvPr id="80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5248" y="1864751"/>
            <a:ext cx="1520517" cy="528696"/>
          </a:xfrm>
        </p:spPr>
        <p:txBody>
          <a:bodyPr rtlCol="0" anchor="ctr"/>
          <a:lstStyle/>
          <a:p>
            <a:r>
              <a:rPr lang="es-ES" sz="3200" b="1" dirty="0">
                <a:solidFill>
                  <a:srgbClr val="FF0000"/>
                </a:solidFill>
                <a:latin typeface="Metropolis" pitchFamily="2" charset="77"/>
              </a:rPr>
              <a:t>47%</a:t>
            </a:r>
          </a:p>
        </p:txBody>
      </p:sp>
      <p:sp>
        <p:nvSpPr>
          <p:cNvPr id="81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698" y="2752664"/>
            <a:ext cx="4685911" cy="505632"/>
          </a:xfrm>
        </p:spPr>
        <p:txBody>
          <a:bodyPr lIns="36000" tIns="36000" rIns="36000" bIns="36000" rtlCol="0" anchor="ctr"/>
          <a:lstStyle/>
          <a:p>
            <a:pPr algn="l"/>
            <a:r>
              <a:rPr lang="es-MX" b="1" dirty="0">
                <a:latin typeface="Metropolis" pitchFamily="2" charset="77"/>
              </a:rPr>
              <a:t>Sanitizar adecuadamente la basura</a:t>
            </a:r>
            <a:endParaRPr lang="es-ES" b="1" dirty="0">
              <a:latin typeface="Metropolis" pitchFamily="2" charset="77"/>
            </a:endParaRPr>
          </a:p>
        </p:txBody>
      </p:sp>
      <p:sp>
        <p:nvSpPr>
          <p:cNvPr id="82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5248" y="2737248"/>
            <a:ext cx="1520517" cy="528696"/>
          </a:xfrm>
        </p:spPr>
        <p:txBody>
          <a:bodyPr rtlCol="0" anchor="ctr"/>
          <a:lstStyle/>
          <a:p>
            <a:r>
              <a:rPr lang="es-ES" sz="3200" b="1" dirty="0">
                <a:solidFill>
                  <a:srgbClr val="FF0000"/>
                </a:solidFill>
                <a:latin typeface="Metropolis" pitchFamily="2" charset="77"/>
              </a:rPr>
              <a:t>30%</a:t>
            </a:r>
          </a:p>
        </p:txBody>
      </p:sp>
      <p:sp>
        <p:nvSpPr>
          <p:cNvPr id="83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698" y="4495067"/>
            <a:ext cx="4685911" cy="505632"/>
          </a:xfrm>
        </p:spPr>
        <p:txBody>
          <a:bodyPr lIns="36000" tIns="36000" rIns="36000" bIns="36000" rtlCol="0" anchor="ctr"/>
          <a:lstStyle/>
          <a:p>
            <a:pPr algn="l"/>
            <a:r>
              <a:rPr lang="es-MX" b="1" dirty="0">
                <a:latin typeface="Metropolis" pitchFamily="2" charset="77"/>
              </a:rPr>
              <a:t>Conocer y profundizar el conocimiento sobre el protocolo a seguir en caso de tener síntomas de COVID 19</a:t>
            </a:r>
            <a:endParaRPr lang="es-ES" b="1" dirty="0">
              <a:latin typeface="Metropolis" pitchFamily="2" charset="77"/>
            </a:endParaRPr>
          </a:p>
        </p:txBody>
      </p:sp>
      <p:sp>
        <p:nvSpPr>
          <p:cNvPr id="84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5248" y="4482242"/>
            <a:ext cx="1520517" cy="528696"/>
          </a:xfrm>
        </p:spPr>
        <p:txBody>
          <a:bodyPr rtlCol="0" anchor="ctr"/>
          <a:lstStyle/>
          <a:p>
            <a:r>
              <a:rPr lang="es-ES" sz="3200" b="1" dirty="0">
                <a:solidFill>
                  <a:srgbClr val="FF0000"/>
                </a:solidFill>
                <a:latin typeface="Metropolis" pitchFamily="2" charset="77"/>
              </a:rPr>
              <a:t>18%</a:t>
            </a:r>
          </a:p>
        </p:txBody>
      </p:sp>
      <p:sp>
        <p:nvSpPr>
          <p:cNvPr id="85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698" y="5366269"/>
            <a:ext cx="4685911" cy="505632"/>
          </a:xfrm>
        </p:spPr>
        <p:txBody>
          <a:bodyPr lIns="36000" tIns="36000" rIns="36000" bIns="36000" rtlCol="0" anchor="ctr"/>
          <a:lstStyle/>
          <a:p>
            <a:pPr algn="l"/>
            <a:r>
              <a:rPr lang="es-MX" b="1" dirty="0">
                <a:latin typeface="Metropolis" pitchFamily="2" charset="77"/>
              </a:rPr>
              <a:t>Me mantengo informado y actualizado sobre las recomendaciones emitidas por la autoridad sanitaria</a:t>
            </a:r>
            <a:endParaRPr lang="es-ES" b="1" dirty="0">
              <a:latin typeface="Metropolis" pitchFamily="2" charset="77"/>
            </a:endParaRPr>
          </a:p>
        </p:txBody>
      </p:sp>
      <p:sp>
        <p:nvSpPr>
          <p:cNvPr id="86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5248" y="5354737"/>
            <a:ext cx="1520517" cy="528696"/>
          </a:xfrm>
        </p:spPr>
        <p:txBody>
          <a:bodyPr rtlCol="0" anchor="ctr"/>
          <a:lstStyle/>
          <a:p>
            <a:r>
              <a:rPr lang="es-ES" sz="3200" b="1" dirty="0">
                <a:solidFill>
                  <a:srgbClr val="FF0000"/>
                </a:solidFill>
                <a:latin typeface="Metropolis" pitchFamily="2" charset="77"/>
              </a:rPr>
              <a:t>16%</a:t>
            </a:r>
          </a:p>
        </p:txBody>
      </p:sp>
      <p:sp>
        <p:nvSpPr>
          <p:cNvPr id="87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698" y="3623865"/>
            <a:ext cx="4685911" cy="505632"/>
          </a:xfrm>
        </p:spPr>
        <p:txBody>
          <a:bodyPr lIns="36000" tIns="36000" rIns="36000" bIns="36000" rtlCol="0" anchor="ctr"/>
          <a:lstStyle/>
          <a:p>
            <a:pPr algn="l"/>
            <a:r>
              <a:rPr lang="es-MX" b="1" dirty="0">
                <a:latin typeface="Metropolis" pitchFamily="2" charset="77"/>
              </a:rPr>
              <a:t>Evitar tocar ojos, nariz y boca con las manos</a:t>
            </a:r>
            <a:endParaRPr lang="es-ES" b="1" dirty="0">
              <a:latin typeface="Metropolis" pitchFamily="2" charset="77"/>
            </a:endParaRPr>
          </a:p>
        </p:txBody>
      </p:sp>
      <p:sp>
        <p:nvSpPr>
          <p:cNvPr id="88" name="Marcador de texto 6">
            <a:extLst>
              <a:ext uri="{FF2B5EF4-FFF2-40B4-BE49-F238E27FC236}">
                <a16:creationId xmlns:a16="http://schemas.microsoft.com/office/drawing/2014/main" xmlns="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5248" y="3609745"/>
            <a:ext cx="1520517" cy="528696"/>
          </a:xfrm>
        </p:spPr>
        <p:txBody>
          <a:bodyPr rtlCol="0" anchor="ctr"/>
          <a:lstStyle/>
          <a:p>
            <a:r>
              <a:rPr lang="es-ES" sz="3200" b="1" dirty="0">
                <a:solidFill>
                  <a:srgbClr val="FF0000"/>
                </a:solidFill>
                <a:latin typeface="Metropolis" pitchFamily="2" charset="77"/>
              </a:rPr>
              <a:t>21%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EA2DEDD8-248E-D54C-9BC8-4299D7374E43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Medidas de Prevención de Contagio (MPC)</a:t>
            </a:r>
          </a:p>
        </p:txBody>
      </p:sp>
      <p:sp>
        <p:nvSpPr>
          <p:cNvPr id="26" name="Marcador de número de diapositiva 2">
            <a:extLst>
              <a:ext uri="{FF2B5EF4-FFF2-40B4-BE49-F238E27FC236}">
                <a16:creationId xmlns:a16="http://schemas.microsoft.com/office/drawing/2014/main" xmlns="" id="{C061F137-73B6-444F-9BC6-6AFCDECC3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7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F50BC43-D834-7844-A626-130E9BB06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787400"/>
            <a:ext cx="3200400" cy="5283200"/>
          </a:xfrm>
          <a:prstGeom prst="rect">
            <a:avLst/>
          </a:prstGeom>
        </p:spPr>
      </p:pic>
      <p:sp>
        <p:nvSpPr>
          <p:cNvPr id="29" name="Marcador de texto 5">
            <a:extLst>
              <a:ext uri="{FF2B5EF4-FFF2-40B4-BE49-F238E27FC236}">
                <a16:creationId xmlns:a16="http://schemas.microsoft.com/office/drawing/2014/main" xmlns="" id="{15464B70-6D63-CE43-897E-686FA551C6A2}"/>
              </a:ext>
            </a:extLst>
          </p:cNvPr>
          <p:cNvSpPr txBox="1">
            <a:spLocks/>
          </p:cNvSpPr>
          <p:nvPr/>
        </p:nvSpPr>
        <p:spPr>
          <a:xfrm>
            <a:off x="244907" y="1385114"/>
            <a:ext cx="3791408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1400" b="1" dirty="0">
                <a:solidFill>
                  <a:srgbClr val="C00000"/>
                </a:solidFill>
                <a:latin typeface="Metropolis" pitchFamily="2" charset="77"/>
              </a:rPr>
              <a:t>MPC que realiza con menor frecuencia</a:t>
            </a:r>
            <a:endParaRPr lang="es-ES" sz="1400" b="1" dirty="0">
              <a:solidFill>
                <a:srgbClr val="C00000"/>
              </a:solidFill>
              <a:latin typeface="Metropolis" pitchFamily="2" charset="77"/>
            </a:endParaRPr>
          </a:p>
        </p:txBody>
      </p:sp>
      <p:cxnSp>
        <p:nvCxnSpPr>
          <p:cNvPr id="30" name="Conector recto 29" title="Línea divisoria">
            <a:extLst>
              <a:ext uri="{FF2B5EF4-FFF2-40B4-BE49-F238E27FC236}">
                <a16:creationId xmlns:a16="http://schemas.microsoft.com/office/drawing/2014/main" xmlns="" id="{0F42958B-3ED8-534A-BA3D-7B0B33D78844}"/>
              </a:ext>
            </a:extLst>
          </p:cNvPr>
          <p:cNvCxnSpPr>
            <a:cxnSpLocks/>
          </p:cNvCxnSpPr>
          <p:nvPr/>
        </p:nvCxnSpPr>
        <p:spPr>
          <a:xfrm flipV="1">
            <a:off x="244907" y="1729315"/>
            <a:ext cx="4710290" cy="1309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 title="Línea divisoria">
            <a:extLst>
              <a:ext uri="{FF2B5EF4-FFF2-40B4-BE49-F238E27FC236}">
                <a16:creationId xmlns:a16="http://schemas.microsoft.com/office/drawing/2014/main" xmlns="" id="{1217832A-62D3-D646-8C8A-2D489AD06902}"/>
              </a:ext>
            </a:extLst>
          </p:cNvPr>
          <p:cNvCxnSpPr>
            <a:cxnSpLocks/>
          </p:cNvCxnSpPr>
          <p:nvPr/>
        </p:nvCxnSpPr>
        <p:spPr>
          <a:xfrm flipV="1">
            <a:off x="244907" y="6022911"/>
            <a:ext cx="4685911" cy="1618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ítulo 4">
            <a:extLst>
              <a:ext uri="{FF2B5EF4-FFF2-40B4-BE49-F238E27FC236}">
                <a16:creationId xmlns:a16="http://schemas.microsoft.com/office/drawing/2014/main" xmlns="" id="{2E95382E-3316-D948-8F40-FF405EB636E4}"/>
              </a:ext>
            </a:extLst>
          </p:cNvPr>
          <p:cNvSpPr txBox="1">
            <a:spLocks/>
          </p:cNvSpPr>
          <p:nvPr/>
        </p:nvSpPr>
        <p:spPr>
          <a:xfrm>
            <a:off x="244907" y="906585"/>
            <a:ext cx="6274719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3600" kern="1200" spc="-15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Hábitos de disciplina relajada</a:t>
            </a:r>
          </a:p>
        </p:txBody>
      </p:sp>
      <p:cxnSp>
        <p:nvCxnSpPr>
          <p:cNvPr id="36" name="Conector recto 35" title="Línea divisoria">
            <a:extLst>
              <a:ext uri="{FF2B5EF4-FFF2-40B4-BE49-F238E27FC236}">
                <a16:creationId xmlns:a16="http://schemas.microsoft.com/office/drawing/2014/main" xmlns="" id="{838C6ECA-F956-1F42-9771-7F5A04A674D3}"/>
              </a:ext>
            </a:extLst>
          </p:cNvPr>
          <p:cNvCxnSpPr>
            <a:cxnSpLocks/>
          </p:cNvCxnSpPr>
          <p:nvPr/>
        </p:nvCxnSpPr>
        <p:spPr>
          <a:xfrm>
            <a:off x="5129242" y="1729315"/>
            <a:ext cx="1536523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Marcador de texto 5">
            <a:extLst>
              <a:ext uri="{FF2B5EF4-FFF2-40B4-BE49-F238E27FC236}">
                <a16:creationId xmlns:a16="http://schemas.microsoft.com/office/drawing/2014/main" xmlns="" id="{51513247-810D-DF44-B417-CD164AAFE7FB}"/>
              </a:ext>
            </a:extLst>
          </p:cNvPr>
          <p:cNvSpPr txBox="1">
            <a:spLocks/>
          </p:cNvSpPr>
          <p:nvPr/>
        </p:nvSpPr>
        <p:spPr>
          <a:xfrm>
            <a:off x="5130804" y="1351938"/>
            <a:ext cx="2138469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1400" b="1" dirty="0">
                <a:solidFill>
                  <a:srgbClr val="C00000"/>
                </a:solidFill>
                <a:latin typeface="Metropolis" pitchFamily="2" charset="77"/>
              </a:rPr>
              <a:t>Nunca/Muy poco</a:t>
            </a:r>
            <a:endParaRPr lang="es-ES" sz="1400" b="1" dirty="0">
              <a:solidFill>
                <a:srgbClr val="C00000"/>
              </a:solidFill>
              <a:latin typeface="Metropolis" pitchFamily="2" charset="77"/>
            </a:endParaRPr>
          </a:p>
        </p:txBody>
      </p:sp>
      <p:cxnSp>
        <p:nvCxnSpPr>
          <p:cNvPr id="45" name="Conector recto 44" title="Línea divisoria">
            <a:extLst>
              <a:ext uri="{FF2B5EF4-FFF2-40B4-BE49-F238E27FC236}">
                <a16:creationId xmlns:a16="http://schemas.microsoft.com/office/drawing/2014/main" xmlns="" id="{7B9DC923-BBCF-0148-A396-08F80300075F}"/>
              </a:ext>
            </a:extLst>
          </p:cNvPr>
          <p:cNvCxnSpPr>
            <a:cxnSpLocks/>
          </p:cNvCxnSpPr>
          <p:nvPr/>
        </p:nvCxnSpPr>
        <p:spPr>
          <a:xfrm>
            <a:off x="5129242" y="6013216"/>
            <a:ext cx="1536523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34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4B353756-1A24-435F-9F00-948517166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36385" y="909756"/>
            <a:ext cx="693647" cy="735800"/>
          </a:xfrm>
        </p:spPr>
        <p:txBody>
          <a:bodyPr rtlCol="0" anchor="ctr"/>
          <a:lstStyle/>
          <a:p>
            <a:pPr rtl="0"/>
            <a:r>
              <a:rPr lang="es-ES" sz="6000" dirty="0">
                <a:solidFill>
                  <a:schemeClr val="accent6">
                    <a:lumMod val="75000"/>
                  </a:schemeClr>
                </a:solidFill>
                <a:latin typeface="Metropolis Light" pitchFamily="2" charset="77"/>
              </a:rPr>
              <a:t>1°  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EE3A3FBF-F2B1-44B8-A094-309A3BFDBA2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736384" y="1653033"/>
            <a:ext cx="7212917" cy="1128476"/>
          </a:xfrm>
        </p:spPr>
        <p:txBody>
          <a:bodyPr rtlCol="0" anchor="ctr"/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1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3 de cada 10 estudiantes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universitarios carecen de los recursos económicos para poder cumplir con las MPC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1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El 20% de los universitarios del sector docente y administrativo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carecen de los recursos económicos para poder cumplir con las MPC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4B353756-1A24-435F-9F00-948517166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430032" y="909755"/>
            <a:ext cx="2209259" cy="735800"/>
          </a:xfrm>
        </p:spPr>
        <p:txBody>
          <a:bodyPr rtlCol="0" anchor="ctr"/>
          <a:lstStyle/>
          <a:p>
            <a:pPr rtl="0"/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Metropolis" pitchFamily="2" charset="77"/>
              </a:rPr>
              <a:t>Falta de recursos económicos</a:t>
            </a:r>
          </a:p>
        </p:txBody>
      </p:sp>
      <p:sp>
        <p:nvSpPr>
          <p:cNvPr id="37" name="Marcador de contenido 6">
            <a:extLst>
              <a:ext uri="{FF2B5EF4-FFF2-40B4-BE49-F238E27FC236}">
                <a16:creationId xmlns:a16="http://schemas.microsoft.com/office/drawing/2014/main" xmlns="" id="{EE3A3FBF-F2B1-44B8-A094-309A3BFDBA2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736384" y="2965574"/>
            <a:ext cx="7212917" cy="628956"/>
          </a:xfrm>
        </p:spPr>
        <p:txBody>
          <a:bodyPr rtlCol="0"/>
          <a:lstStyle/>
          <a:p>
            <a:pPr marL="0" indent="0">
              <a:buNone/>
            </a:pPr>
            <a:r>
              <a:rPr lang="es-ES" sz="1400" dirty="0">
                <a:solidFill>
                  <a:schemeClr val="accent6">
                    <a:lumMod val="75000"/>
                  </a:schemeClr>
                </a:solidFill>
                <a:latin typeface="Metropolis Light" pitchFamily="2" charset="77"/>
              </a:rPr>
              <a:t>La falta de recursos económicos impide a la comunidad mantener resguardo domiciliario además dificulta la posibilidad de adquirir los insumos para la limpieza en el hogar.                </a:t>
            </a:r>
          </a:p>
        </p:txBody>
      </p:sp>
      <p:sp>
        <p:nvSpPr>
          <p:cNvPr id="44" name="Marcador de texto 7">
            <a:extLst>
              <a:ext uri="{FF2B5EF4-FFF2-40B4-BE49-F238E27FC236}">
                <a16:creationId xmlns:a16="http://schemas.microsoft.com/office/drawing/2014/main" xmlns="" id="{4B353756-1A24-435F-9F00-948517166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2698" y="1715632"/>
            <a:ext cx="3868183" cy="1003277"/>
          </a:xfrm>
        </p:spPr>
        <p:txBody>
          <a:bodyPr rtlCol="0" anchor="ctr"/>
          <a:lstStyle/>
          <a:p>
            <a:pPr rtl="0">
              <a:spcBef>
                <a:spcPts val="300"/>
              </a:spcBef>
              <a:spcAft>
                <a:spcPts val="300"/>
              </a:spcAft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7 de cada 10 universitarios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no tienen ninguna dificultad para seguir las MPC</a:t>
            </a:r>
          </a:p>
        </p:txBody>
      </p:sp>
      <p:sp>
        <p:nvSpPr>
          <p:cNvPr id="47" name="Marcador de texto 7">
            <a:extLst>
              <a:ext uri="{FF2B5EF4-FFF2-40B4-BE49-F238E27FC236}">
                <a16:creationId xmlns:a16="http://schemas.microsoft.com/office/drawing/2014/main" xmlns="" id="{4B353756-1A24-435F-9F00-9485171661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559029" y="4265297"/>
            <a:ext cx="6390272" cy="1029283"/>
          </a:xfrm>
        </p:spPr>
        <p:txBody>
          <a:bodyPr rtlCol="0" anchor="ctr"/>
          <a:lstStyle/>
          <a:p>
            <a:pPr rtl="0">
              <a:spcBef>
                <a:spcPts val="300"/>
              </a:spcBef>
              <a:spcAft>
                <a:spcPts val="300"/>
              </a:spcAft>
            </a:pP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</a:rPr>
              <a:t>En suma el 20% de los estudiantes universitarios relajan las MPC al realizarlas ocasionalmente, muy poco o nunca.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0AA6515-2AC6-7E4B-86DE-211CC0577CCB}"/>
              </a:ext>
            </a:extLst>
          </p:cNvPr>
          <p:cNvSpPr/>
          <p:nvPr/>
        </p:nvSpPr>
        <p:spPr>
          <a:xfrm>
            <a:off x="1860115" y="-1"/>
            <a:ext cx="10331885" cy="720239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Factores que dificultan a la comunidad universitaria seguir las medidas de prevención de contagio (MPC)</a:t>
            </a:r>
          </a:p>
        </p:txBody>
      </p:sp>
      <p:sp>
        <p:nvSpPr>
          <p:cNvPr id="16" name="Marcador de número de diapositiva 2">
            <a:extLst>
              <a:ext uri="{FF2B5EF4-FFF2-40B4-BE49-F238E27FC236}">
                <a16:creationId xmlns:a16="http://schemas.microsoft.com/office/drawing/2014/main" xmlns="" id="{8EF56DAC-EB81-9645-844F-A153CCE110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44433"/>
            <a:ext cx="420000" cy="279292"/>
          </a:xfrm>
          <a:noFill/>
        </p:spPr>
        <p:txBody>
          <a:bodyPr rtlCol="0"/>
          <a:lstStyle/>
          <a:p>
            <a:pPr rtl="0"/>
            <a:fld id="{4B73C415-D670-4716-A5EC-CC4D52CA2BAC}" type="slidenum">
              <a:rPr lang="es-ES" b="1" smtClean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pPr rtl="0"/>
              <a:t>8</a:t>
            </a:fld>
            <a:endParaRPr lang="es-ES" b="1" dirty="0">
              <a:solidFill>
                <a:schemeClr val="accent4">
                  <a:lumMod val="75000"/>
                </a:schemeClr>
              </a:solidFill>
              <a:latin typeface="Metropolis" pitchFamily="2" charset="77"/>
            </a:endParaRPr>
          </a:p>
        </p:txBody>
      </p:sp>
      <p:cxnSp>
        <p:nvCxnSpPr>
          <p:cNvPr id="18" name="Conector recto 17" title="Línea divisoria">
            <a:extLst>
              <a:ext uri="{FF2B5EF4-FFF2-40B4-BE49-F238E27FC236}">
                <a16:creationId xmlns:a16="http://schemas.microsoft.com/office/drawing/2014/main" xmlns="" id="{3B24F6CC-6840-344C-918E-FE829DFF8255}"/>
              </a:ext>
            </a:extLst>
          </p:cNvPr>
          <p:cNvCxnSpPr>
            <a:cxnSpLocks/>
          </p:cNvCxnSpPr>
          <p:nvPr/>
        </p:nvCxnSpPr>
        <p:spPr bwMode="ltGray">
          <a:xfrm>
            <a:off x="4736384" y="2833378"/>
            <a:ext cx="7212917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4EC8E81-7825-FB4C-B5D5-56692377E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57" y="3331922"/>
            <a:ext cx="4864514" cy="2896035"/>
          </a:xfrm>
          <a:prstGeom prst="rect">
            <a:avLst/>
          </a:prstGeom>
        </p:spPr>
      </p:pic>
      <p:cxnSp>
        <p:nvCxnSpPr>
          <p:cNvPr id="21" name="Conector recto 20" title="Línea divisoria">
            <a:extLst>
              <a:ext uri="{FF2B5EF4-FFF2-40B4-BE49-F238E27FC236}">
                <a16:creationId xmlns:a16="http://schemas.microsoft.com/office/drawing/2014/main" xmlns="" id="{5E06F8FD-C9C1-0048-B916-BBE818A17CF4}"/>
              </a:ext>
            </a:extLst>
          </p:cNvPr>
          <p:cNvCxnSpPr>
            <a:cxnSpLocks/>
          </p:cNvCxnSpPr>
          <p:nvPr/>
        </p:nvCxnSpPr>
        <p:spPr bwMode="ltGray">
          <a:xfrm flipV="1">
            <a:off x="4374185" y="1002074"/>
            <a:ext cx="0" cy="2592456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74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 de texto 18">
            <a:extLst>
              <a:ext uri="{FF2B5EF4-FFF2-40B4-BE49-F238E27FC236}">
                <a16:creationId xmlns:a16="http://schemas.microsoft.com/office/drawing/2014/main" xmlns="" id="{6F3DED87-893F-AE48-A1D6-1F8217F39E84}"/>
              </a:ext>
            </a:extLst>
          </p:cNvPr>
          <p:cNvSpPr txBox="1"/>
          <p:nvPr/>
        </p:nvSpPr>
        <p:spPr bwMode="gray">
          <a:xfrm>
            <a:off x="145358" y="4404168"/>
            <a:ext cx="12046641" cy="707886"/>
          </a:xfrm>
          <a:prstGeom prst="rect">
            <a:avLst/>
          </a:prstGeom>
          <a:noFill/>
        </p:spPr>
        <p:txBody>
          <a:bodyPr wrap="square" lIns="108000" tIns="72000" rIns="108000" bIns="72000" rtlCol="0" anchor="ctr" anchorCtr="0">
            <a:noAutofit/>
          </a:bodyPr>
          <a:lstStyle/>
          <a:p>
            <a:pPr rtl="0"/>
            <a:r>
              <a:rPr lang="es-ES" sz="4000" noProof="1">
                <a:solidFill>
                  <a:schemeClr val="accent4">
                    <a:lumMod val="75000"/>
                  </a:schemeClr>
                </a:solidFill>
                <a:latin typeface="Metropolis Thin" pitchFamily="2" charset="77"/>
              </a:rPr>
              <a:t>Diagnóstico sanitario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xmlns="" id="{2F5B068A-E123-9543-9211-8852B3EB3875}"/>
              </a:ext>
            </a:extLst>
          </p:cNvPr>
          <p:cNvSpPr txBox="1">
            <a:spLocks/>
          </p:cNvSpPr>
          <p:nvPr/>
        </p:nvSpPr>
        <p:spPr bwMode="gray">
          <a:xfrm>
            <a:off x="145358" y="5273457"/>
            <a:ext cx="12046641" cy="646331"/>
          </a:xfrm>
          <a:prstGeom prst="rect">
            <a:avLst/>
          </a:prstGeom>
        </p:spPr>
        <p:txBody>
          <a:bodyPr vert="horz" lIns="108000" tIns="108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3600" b="1" dirty="0">
                <a:solidFill>
                  <a:schemeClr val="accent4">
                    <a:lumMod val="75000"/>
                  </a:schemeClr>
                </a:solidFill>
                <a:latin typeface="Metropolis" pitchFamily="2" charset="77"/>
              </a:rPr>
              <a:t>Impacto en los hábitos de vida</a:t>
            </a:r>
          </a:p>
        </p:txBody>
      </p:sp>
      <p:cxnSp>
        <p:nvCxnSpPr>
          <p:cNvPr id="10" name="Conector recto 9" title="Línea divisoria">
            <a:extLst>
              <a:ext uri="{FF2B5EF4-FFF2-40B4-BE49-F238E27FC236}">
                <a16:creationId xmlns:a16="http://schemas.microsoft.com/office/drawing/2014/main" xmlns="" id="{7F0043FC-23E3-8A48-BD4A-AB2BEA75BC24}"/>
              </a:ext>
            </a:extLst>
          </p:cNvPr>
          <p:cNvCxnSpPr>
            <a:cxnSpLocks/>
          </p:cNvCxnSpPr>
          <p:nvPr/>
        </p:nvCxnSpPr>
        <p:spPr bwMode="ltGray">
          <a:xfrm>
            <a:off x="271911" y="5213739"/>
            <a:ext cx="6849136" cy="0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19728B2-3587-7142-9EC7-6A988FD3E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87868"/>
            <a:ext cx="12192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0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Great Pitch Decks - Technology">
      <a:dk1>
        <a:sysClr val="windowText" lastClr="000000"/>
      </a:dk1>
      <a:lt1>
        <a:sysClr val="window" lastClr="FFFFFF"/>
      </a:lt1>
      <a:dk2>
        <a:srgbClr val="12121E"/>
      </a:dk2>
      <a:lt2>
        <a:srgbClr val="F2F2F2"/>
      </a:lt2>
      <a:accent1>
        <a:srgbClr val="00B0F0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ECCF3"/>
      </a:hlink>
      <a:folHlink>
        <a:srgbClr val="7F7F7F"/>
      </a:folHlink>
    </a:clrScheme>
    <a:fontScheme name="Custom 141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702_TF33781529" id="{B1D49CA5-A37F-4481-9498-089364DEF8BB}" vid="{7B5EDC1C-062C-4068-BE08-41B71567A64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at Pitch Decks - Technology">
    <a:dk1>
      <a:sysClr val="windowText" lastClr="000000"/>
    </a:dk1>
    <a:lt1>
      <a:sysClr val="window" lastClr="FFFFFF"/>
    </a:lt1>
    <a:dk2>
      <a:srgbClr val="12121E"/>
    </a:dk2>
    <a:lt2>
      <a:srgbClr val="F2F2F2"/>
    </a:lt2>
    <a:accent1>
      <a:srgbClr val="00B0F0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ECCF3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tecnología</Template>
  <TotalTime>0</TotalTime>
  <Words>2353</Words>
  <Application>Microsoft Office PowerPoint</Application>
  <PresentationFormat>Panorámica</PresentationFormat>
  <Paragraphs>469</Paragraphs>
  <Slides>35</Slides>
  <Notes>31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5" baseType="lpstr">
      <vt:lpstr>Arial</vt:lpstr>
      <vt:lpstr>Arial Black</vt:lpstr>
      <vt:lpstr>Calibri</vt:lpstr>
      <vt:lpstr>Metropolis</vt:lpstr>
      <vt:lpstr>Metropolis Light</vt:lpstr>
      <vt:lpstr>Metropolis Thin</vt:lpstr>
      <vt:lpstr>Tahoma</vt:lpstr>
      <vt:lpstr>Times New Roman</vt:lpstr>
      <vt:lpstr>Tipo de letra del sistema</vt:lpstr>
      <vt:lpstr>Tema de Office</vt:lpstr>
      <vt:lpstr>Presentación de PowerPoint</vt:lpstr>
      <vt:lpstr>Suspensión Educativa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Brecha digital en México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2020-10-16T04:36:00Z</dcterms:created>
  <dcterms:modified xsi:type="dcterms:W3CDTF">2020-11-13T18:28:45Z</dcterms:modified>
  <cp:category/>
</cp:coreProperties>
</file>